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2.xml" ContentType="application/vnd.openxmlformats-officedocument.drawingml.chart+xml"/>
  <Override PartName="/ppt/notesSlides/notesSlide15.xml" ContentType="application/vnd.openxmlformats-officedocument.presentationml.notesSlide+xml"/>
  <Override PartName="/ppt/charts/chart3.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86" r:id="rId5"/>
    <p:sldId id="259" r:id="rId6"/>
    <p:sldId id="285" r:id="rId7"/>
    <p:sldId id="266" r:id="rId8"/>
    <p:sldId id="283" r:id="rId9"/>
    <p:sldId id="267" r:id="rId10"/>
    <p:sldId id="276" r:id="rId11"/>
    <p:sldId id="262" r:id="rId12"/>
    <p:sldId id="275" r:id="rId13"/>
    <p:sldId id="265" r:id="rId14"/>
    <p:sldId id="268" r:id="rId15"/>
    <p:sldId id="270" r:id="rId16"/>
    <p:sldId id="288" r:id="rId17"/>
    <p:sldId id="289" r:id="rId18"/>
    <p:sldId id="290" r:id="rId19"/>
    <p:sldId id="291" r:id="rId20"/>
    <p:sldId id="292" r:id="rId21"/>
    <p:sldId id="277" r:id="rId22"/>
    <p:sldId id="278" r:id="rId23"/>
    <p:sldId id="272" r:id="rId24"/>
    <p:sldId id="273" r:id="rId25"/>
    <p:sldId id="274" r:id="rId26"/>
    <p:sldId id="269" r:id="rId27"/>
    <p:sldId id="293" r:id="rId28"/>
    <p:sldId id="281" r:id="rId29"/>
    <p:sldId id="279" r:id="rId30"/>
    <p:sldId id="282" r:id="rId31"/>
    <p:sldId id="280" r:id="rId32"/>
    <p:sldId id="27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63757" autoAdjust="0"/>
  </p:normalViewPr>
  <p:slideViewPr>
    <p:cSldViewPr>
      <p:cViewPr>
        <p:scale>
          <a:sx n="80" d="100"/>
          <a:sy n="80" d="100"/>
        </p:scale>
        <p:origin x="2024" y="14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27963;&#38913;&#31807;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27963;&#38913;&#31807;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27963;&#38913;&#31807;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improvements!$A$35</c:f>
              <c:strCache>
                <c:ptCount val="1"/>
                <c:pt idx="0">
                  <c:v>SRPT</c:v>
                </c:pt>
              </c:strCache>
            </c:strRef>
          </c:tx>
          <c:invertIfNegative val="0"/>
          <c:cat>
            <c:numRef>
              <c:f>improvements!$B$34:$F$34</c:f>
              <c:numCache>
                <c:formatCode>0%</c:formatCode>
                <c:ptCount val="5"/>
                <c:pt idx="0">
                  <c:v>0.4</c:v>
                </c:pt>
                <c:pt idx="1">
                  <c:v>0.5</c:v>
                </c:pt>
                <c:pt idx="2">
                  <c:v>0.6</c:v>
                </c:pt>
                <c:pt idx="3">
                  <c:v>0.7</c:v>
                </c:pt>
                <c:pt idx="4">
                  <c:v>0.8</c:v>
                </c:pt>
              </c:numCache>
            </c:numRef>
          </c:cat>
          <c:val>
            <c:numRef>
              <c:f>improvements!$B$35:$F$35</c:f>
              <c:numCache>
                <c:formatCode>General</c:formatCode>
                <c:ptCount val="5"/>
                <c:pt idx="0">
                  <c:v>0.642</c:v>
                </c:pt>
                <c:pt idx="1">
                  <c:v>0.574</c:v>
                </c:pt>
                <c:pt idx="2">
                  <c:v>0.515</c:v>
                </c:pt>
                <c:pt idx="3">
                  <c:v>0.455</c:v>
                </c:pt>
                <c:pt idx="4">
                  <c:v>0.358</c:v>
                </c:pt>
              </c:numCache>
            </c:numRef>
          </c:val>
        </c:ser>
        <c:ser>
          <c:idx val="1"/>
          <c:order val="1"/>
          <c:tx>
            <c:strRef>
              <c:f>improvements!$A$36</c:f>
              <c:strCache>
                <c:ptCount val="1"/>
                <c:pt idx="0">
                  <c:v>Reordering</c:v>
                </c:pt>
              </c:strCache>
            </c:strRef>
          </c:tx>
          <c:invertIfNegative val="0"/>
          <c:cat>
            <c:numRef>
              <c:f>improvements!$B$34:$F$34</c:f>
              <c:numCache>
                <c:formatCode>0%</c:formatCode>
                <c:ptCount val="5"/>
                <c:pt idx="0">
                  <c:v>0.4</c:v>
                </c:pt>
                <c:pt idx="1">
                  <c:v>0.5</c:v>
                </c:pt>
                <c:pt idx="2">
                  <c:v>0.6</c:v>
                </c:pt>
                <c:pt idx="3">
                  <c:v>0.7</c:v>
                </c:pt>
                <c:pt idx="4">
                  <c:v>0.8</c:v>
                </c:pt>
              </c:numCache>
            </c:numRef>
          </c:cat>
          <c:val>
            <c:numRef>
              <c:f>improvements!$B$36:$F$36</c:f>
              <c:numCache>
                <c:formatCode>General</c:formatCode>
                <c:ptCount val="5"/>
                <c:pt idx="0">
                  <c:v>0.562</c:v>
                </c:pt>
                <c:pt idx="1">
                  <c:v>0.473</c:v>
                </c:pt>
                <c:pt idx="2">
                  <c:v>0.413</c:v>
                </c:pt>
                <c:pt idx="3">
                  <c:v>0.342</c:v>
                </c:pt>
                <c:pt idx="4">
                  <c:v>0.25</c:v>
                </c:pt>
              </c:numCache>
            </c:numRef>
          </c:val>
        </c:ser>
        <c:ser>
          <c:idx val="2"/>
          <c:order val="2"/>
          <c:tx>
            <c:strRef>
              <c:f>improvements!$A$37</c:f>
              <c:strCache>
                <c:ptCount val="1"/>
                <c:pt idx="0">
                  <c:v>SWAG</c:v>
                </c:pt>
              </c:strCache>
            </c:strRef>
          </c:tx>
          <c:invertIfNegative val="0"/>
          <c:cat>
            <c:numRef>
              <c:f>improvements!$B$34:$F$34</c:f>
              <c:numCache>
                <c:formatCode>0%</c:formatCode>
                <c:ptCount val="5"/>
                <c:pt idx="0">
                  <c:v>0.4</c:v>
                </c:pt>
                <c:pt idx="1">
                  <c:v>0.5</c:v>
                </c:pt>
                <c:pt idx="2">
                  <c:v>0.6</c:v>
                </c:pt>
                <c:pt idx="3">
                  <c:v>0.7</c:v>
                </c:pt>
                <c:pt idx="4">
                  <c:v>0.8</c:v>
                </c:pt>
              </c:numCache>
            </c:numRef>
          </c:cat>
          <c:val>
            <c:numRef>
              <c:f>improvements!$B$37:$F$37</c:f>
              <c:numCache>
                <c:formatCode>General</c:formatCode>
                <c:ptCount val="5"/>
                <c:pt idx="0">
                  <c:v>0.52</c:v>
                </c:pt>
                <c:pt idx="1">
                  <c:v>0.43</c:v>
                </c:pt>
                <c:pt idx="2">
                  <c:v>0.369</c:v>
                </c:pt>
                <c:pt idx="3">
                  <c:v>0.305</c:v>
                </c:pt>
                <c:pt idx="4">
                  <c:v>0.222</c:v>
                </c:pt>
              </c:numCache>
            </c:numRef>
          </c:val>
        </c:ser>
        <c:ser>
          <c:idx val="3"/>
          <c:order val="3"/>
          <c:tx>
            <c:strRef>
              <c:f>improvements!$A$38</c:f>
              <c:strCache>
                <c:ptCount val="1"/>
                <c:pt idx="0">
                  <c:v>Optimal</c:v>
                </c:pt>
              </c:strCache>
            </c:strRef>
          </c:tx>
          <c:invertIfNegative val="0"/>
          <c:cat>
            <c:numRef>
              <c:f>improvements!$B$34:$F$34</c:f>
              <c:numCache>
                <c:formatCode>0%</c:formatCode>
                <c:ptCount val="5"/>
                <c:pt idx="0">
                  <c:v>0.4</c:v>
                </c:pt>
                <c:pt idx="1">
                  <c:v>0.5</c:v>
                </c:pt>
                <c:pt idx="2">
                  <c:v>0.6</c:v>
                </c:pt>
                <c:pt idx="3">
                  <c:v>0.7</c:v>
                </c:pt>
                <c:pt idx="4">
                  <c:v>0.8</c:v>
                </c:pt>
              </c:numCache>
            </c:numRef>
          </c:cat>
          <c:val>
            <c:numRef>
              <c:f>improvements!$B$38:$F$38</c:f>
              <c:numCache>
                <c:formatCode>General</c:formatCode>
                <c:ptCount val="5"/>
                <c:pt idx="0">
                  <c:v>0.518</c:v>
                </c:pt>
                <c:pt idx="1">
                  <c:v>0.429</c:v>
                </c:pt>
                <c:pt idx="2">
                  <c:v>0.369</c:v>
                </c:pt>
                <c:pt idx="3">
                  <c:v>0.305</c:v>
                </c:pt>
                <c:pt idx="4">
                  <c:v>0.222</c:v>
                </c:pt>
              </c:numCache>
            </c:numRef>
          </c:val>
        </c:ser>
        <c:dLbls>
          <c:showLegendKey val="0"/>
          <c:showVal val="0"/>
          <c:showCatName val="0"/>
          <c:showSerName val="0"/>
          <c:showPercent val="0"/>
          <c:showBubbleSize val="0"/>
        </c:dLbls>
        <c:gapWidth val="150"/>
        <c:axId val="1851169200"/>
        <c:axId val="1851163040"/>
      </c:barChart>
      <c:catAx>
        <c:axId val="1851169200"/>
        <c:scaling>
          <c:orientation val="minMax"/>
        </c:scaling>
        <c:delete val="0"/>
        <c:axPos val="b"/>
        <c:numFmt formatCode="0%" sourceLinked="1"/>
        <c:majorTickMark val="out"/>
        <c:minorTickMark val="none"/>
        <c:tickLblPos val="nextTo"/>
        <c:txPr>
          <a:bodyPr/>
          <a:lstStyle/>
          <a:p>
            <a:pPr>
              <a:defRPr sz="1800" b="1"/>
            </a:pPr>
            <a:endParaRPr lang="en-US"/>
          </a:p>
        </c:txPr>
        <c:crossAx val="1851163040"/>
        <c:crosses val="autoZero"/>
        <c:auto val="1"/>
        <c:lblAlgn val="ctr"/>
        <c:lblOffset val="100"/>
        <c:noMultiLvlLbl val="0"/>
      </c:catAx>
      <c:valAx>
        <c:axId val="1851163040"/>
        <c:scaling>
          <c:orientation val="minMax"/>
        </c:scaling>
        <c:delete val="0"/>
        <c:axPos val="l"/>
        <c:majorGridlines/>
        <c:numFmt formatCode="General" sourceLinked="1"/>
        <c:majorTickMark val="out"/>
        <c:minorTickMark val="none"/>
        <c:tickLblPos val="nextTo"/>
        <c:txPr>
          <a:bodyPr/>
          <a:lstStyle/>
          <a:p>
            <a:pPr>
              <a:defRPr sz="1800" b="1"/>
            </a:pPr>
            <a:endParaRPr lang="en-US"/>
          </a:p>
        </c:txPr>
        <c:crossAx val="1851169200"/>
        <c:crosses val="autoZero"/>
        <c:crossBetween val="between"/>
      </c:valAx>
    </c:plotArea>
    <c:legend>
      <c:legendPos val="r"/>
      <c:layout/>
      <c:overlay val="0"/>
      <c:txPr>
        <a:bodyPr/>
        <a:lstStyle/>
        <a:p>
          <a:pPr>
            <a:defRPr sz="18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sensitivity!$A$2</c:f>
              <c:strCache>
                <c:ptCount val="1"/>
                <c:pt idx="0">
                  <c:v>SRPT</c:v>
                </c:pt>
              </c:strCache>
            </c:strRef>
          </c:tx>
          <c:invertIfNegative val="0"/>
          <c:cat>
            <c:strRef>
              <c:f>sensitivity!$B$1:$G$1</c:f>
              <c:strCache>
                <c:ptCount val="6"/>
                <c:pt idx="0">
                  <c:v>Uniform</c:v>
                </c:pt>
                <c:pt idx="1">
                  <c:v>Zipf-1</c:v>
                </c:pt>
                <c:pt idx="2">
                  <c:v>Zipf-2</c:v>
                </c:pt>
                <c:pt idx="3">
                  <c:v>Zipf-3</c:v>
                </c:pt>
                <c:pt idx="4">
                  <c:v>Zipf-4</c:v>
                </c:pt>
                <c:pt idx="5">
                  <c:v>single-DC</c:v>
                </c:pt>
              </c:strCache>
            </c:strRef>
          </c:cat>
          <c:val>
            <c:numRef>
              <c:f>sensitivity!$B$2:$G$2</c:f>
              <c:numCache>
                <c:formatCode>General</c:formatCode>
                <c:ptCount val="6"/>
                <c:pt idx="0">
                  <c:v>0.78</c:v>
                </c:pt>
                <c:pt idx="1">
                  <c:v>0.596</c:v>
                </c:pt>
                <c:pt idx="2">
                  <c:v>0.533</c:v>
                </c:pt>
                <c:pt idx="3">
                  <c:v>0.572</c:v>
                </c:pt>
                <c:pt idx="4">
                  <c:v>0.568</c:v>
                </c:pt>
                <c:pt idx="5">
                  <c:v>0.679</c:v>
                </c:pt>
              </c:numCache>
            </c:numRef>
          </c:val>
        </c:ser>
        <c:ser>
          <c:idx val="1"/>
          <c:order val="1"/>
          <c:tx>
            <c:strRef>
              <c:f>sensitivity!$A$3</c:f>
              <c:strCache>
                <c:ptCount val="1"/>
                <c:pt idx="0">
                  <c:v>Reordering</c:v>
                </c:pt>
              </c:strCache>
            </c:strRef>
          </c:tx>
          <c:invertIfNegative val="0"/>
          <c:cat>
            <c:strRef>
              <c:f>sensitivity!$B$1:$G$1</c:f>
              <c:strCache>
                <c:ptCount val="6"/>
                <c:pt idx="0">
                  <c:v>Uniform</c:v>
                </c:pt>
                <c:pt idx="1">
                  <c:v>Zipf-1</c:v>
                </c:pt>
                <c:pt idx="2">
                  <c:v>Zipf-2</c:v>
                </c:pt>
                <c:pt idx="3">
                  <c:v>Zipf-3</c:v>
                </c:pt>
                <c:pt idx="4">
                  <c:v>Zipf-4</c:v>
                </c:pt>
                <c:pt idx="5">
                  <c:v>single-DC</c:v>
                </c:pt>
              </c:strCache>
            </c:strRef>
          </c:cat>
          <c:val>
            <c:numRef>
              <c:f>sensitivity!$B$3:$G$3</c:f>
              <c:numCache>
                <c:formatCode>General</c:formatCode>
                <c:ptCount val="6"/>
                <c:pt idx="0">
                  <c:v>0.76</c:v>
                </c:pt>
                <c:pt idx="1">
                  <c:v>0.494</c:v>
                </c:pt>
                <c:pt idx="2">
                  <c:v>0.473</c:v>
                </c:pt>
                <c:pt idx="3">
                  <c:v>0.444</c:v>
                </c:pt>
                <c:pt idx="4">
                  <c:v>0.466</c:v>
                </c:pt>
                <c:pt idx="5">
                  <c:v>0.679</c:v>
                </c:pt>
              </c:numCache>
            </c:numRef>
          </c:val>
        </c:ser>
        <c:ser>
          <c:idx val="2"/>
          <c:order val="2"/>
          <c:tx>
            <c:strRef>
              <c:f>sensitivity!$A$4</c:f>
              <c:strCache>
                <c:ptCount val="1"/>
                <c:pt idx="0">
                  <c:v>SWAG</c:v>
                </c:pt>
              </c:strCache>
            </c:strRef>
          </c:tx>
          <c:invertIfNegative val="0"/>
          <c:cat>
            <c:strRef>
              <c:f>sensitivity!$B$1:$G$1</c:f>
              <c:strCache>
                <c:ptCount val="6"/>
                <c:pt idx="0">
                  <c:v>Uniform</c:v>
                </c:pt>
                <c:pt idx="1">
                  <c:v>Zipf-1</c:v>
                </c:pt>
                <c:pt idx="2">
                  <c:v>Zipf-2</c:v>
                </c:pt>
                <c:pt idx="3">
                  <c:v>Zipf-3</c:v>
                </c:pt>
                <c:pt idx="4">
                  <c:v>Zipf-4</c:v>
                </c:pt>
                <c:pt idx="5">
                  <c:v>single-DC</c:v>
                </c:pt>
              </c:strCache>
            </c:strRef>
          </c:cat>
          <c:val>
            <c:numRef>
              <c:f>sensitivity!$B$4:$G$4</c:f>
              <c:numCache>
                <c:formatCode>General</c:formatCode>
                <c:ptCount val="6"/>
                <c:pt idx="0">
                  <c:v>0.75</c:v>
                </c:pt>
                <c:pt idx="1">
                  <c:v>0.341</c:v>
                </c:pt>
                <c:pt idx="2">
                  <c:v>0.222</c:v>
                </c:pt>
                <c:pt idx="3">
                  <c:v>0.263</c:v>
                </c:pt>
                <c:pt idx="4">
                  <c:v>0.311</c:v>
                </c:pt>
                <c:pt idx="5">
                  <c:v>0.679</c:v>
                </c:pt>
              </c:numCache>
            </c:numRef>
          </c:val>
        </c:ser>
        <c:dLbls>
          <c:showLegendKey val="0"/>
          <c:showVal val="0"/>
          <c:showCatName val="0"/>
          <c:showSerName val="0"/>
          <c:showPercent val="0"/>
          <c:showBubbleSize val="0"/>
        </c:dLbls>
        <c:gapWidth val="150"/>
        <c:axId val="2127644928"/>
        <c:axId val="2127866496"/>
      </c:barChart>
      <c:catAx>
        <c:axId val="2127644928"/>
        <c:scaling>
          <c:orientation val="minMax"/>
        </c:scaling>
        <c:delete val="0"/>
        <c:axPos val="b"/>
        <c:numFmt formatCode="General" sourceLinked="0"/>
        <c:majorTickMark val="out"/>
        <c:minorTickMark val="none"/>
        <c:tickLblPos val="nextTo"/>
        <c:txPr>
          <a:bodyPr/>
          <a:lstStyle/>
          <a:p>
            <a:pPr>
              <a:defRPr sz="1200" b="1"/>
            </a:pPr>
            <a:endParaRPr lang="en-US"/>
          </a:p>
        </c:txPr>
        <c:crossAx val="2127866496"/>
        <c:crosses val="autoZero"/>
        <c:auto val="1"/>
        <c:lblAlgn val="ctr"/>
        <c:lblOffset val="100"/>
        <c:noMultiLvlLbl val="0"/>
      </c:catAx>
      <c:valAx>
        <c:axId val="2127866496"/>
        <c:scaling>
          <c:orientation val="minMax"/>
        </c:scaling>
        <c:delete val="0"/>
        <c:axPos val="l"/>
        <c:majorGridlines/>
        <c:numFmt formatCode="General" sourceLinked="1"/>
        <c:majorTickMark val="out"/>
        <c:minorTickMark val="none"/>
        <c:tickLblPos val="nextTo"/>
        <c:txPr>
          <a:bodyPr/>
          <a:lstStyle/>
          <a:p>
            <a:pPr>
              <a:defRPr sz="1200" b="1"/>
            </a:pPr>
            <a:endParaRPr lang="en-US"/>
          </a:p>
        </c:txPr>
        <c:crossAx val="2127644928"/>
        <c:crosses val="autoZero"/>
        <c:crossBetween val="between"/>
      </c:valAx>
    </c:plotArea>
    <c:legend>
      <c:legendPos val="r"/>
      <c:overlay val="0"/>
      <c:txPr>
        <a:bodyPr/>
        <a:lstStyle/>
        <a:p>
          <a:pPr>
            <a:defRPr sz="14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fairness!$A$46</c:f>
              <c:strCache>
                <c:ptCount val="1"/>
                <c:pt idx="0">
                  <c:v>SRPT</c:v>
                </c:pt>
              </c:strCache>
            </c:strRef>
          </c:tx>
          <c:invertIfNegative val="0"/>
          <c:cat>
            <c:strRef>
              <c:f>fairness!$B$45:$E$45</c:f>
              <c:strCache>
                <c:ptCount val="4"/>
                <c:pt idx="0">
                  <c:v>Overall</c:v>
                </c:pt>
                <c:pt idx="1">
                  <c:v>Small Job Class (1-50 tasks)</c:v>
                </c:pt>
                <c:pt idx="2">
                  <c:v>Medium Job Class (51-150 tasks)</c:v>
                </c:pt>
                <c:pt idx="3">
                  <c:v>Large Job Class (501+ tasks)</c:v>
                </c:pt>
              </c:strCache>
            </c:strRef>
          </c:cat>
          <c:val>
            <c:numRef>
              <c:f>fairness!$B$46:$E$46</c:f>
              <c:numCache>
                <c:formatCode>General</c:formatCode>
                <c:ptCount val="4"/>
                <c:pt idx="0">
                  <c:v>1.6</c:v>
                </c:pt>
                <c:pt idx="1">
                  <c:v>1.346752</c:v>
                </c:pt>
                <c:pt idx="2">
                  <c:v>2.611645999999997</c:v>
                </c:pt>
                <c:pt idx="3">
                  <c:v>6.814943999999997</c:v>
                </c:pt>
              </c:numCache>
            </c:numRef>
          </c:val>
        </c:ser>
        <c:ser>
          <c:idx val="1"/>
          <c:order val="1"/>
          <c:tx>
            <c:strRef>
              <c:f>fairness!$A$47</c:f>
              <c:strCache>
                <c:ptCount val="1"/>
                <c:pt idx="0">
                  <c:v>Reordering</c:v>
                </c:pt>
              </c:strCache>
            </c:strRef>
          </c:tx>
          <c:invertIfNegative val="0"/>
          <c:cat>
            <c:strRef>
              <c:f>fairness!$B$45:$E$45</c:f>
              <c:strCache>
                <c:ptCount val="4"/>
                <c:pt idx="0">
                  <c:v>Overall</c:v>
                </c:pt>
                <c:pt idx="1">
                  <c:v>Small Job Class (1-50 tasks)</c:v>
                </c:pt>
                <c:pt idx="2">
                  <c:v>Medium Job Class (51-150 tasks)</c:v>
                </c:pt>
                <c:pt idx="3">
                  <c:v>Large Job Class (501+ tasks)</c:v>
                </c:pt>
              </c:strCache>
            </c:strRef>
          </c:cat>
          <c:val>
            <c:numRef>
              <c:f>fairness!$B$47:$E$47</c:f>
              <c:numCache>
                <c:formatCode>General</c:formatCode>
                <c:ptCount val="4"/>
                <c:pt idx="0">
                  <c:v>1.5</c:v>
                </c:pt>
                <c:pt idx="1">
                  <c:v>1.332102</c:v>
                </c:pt>
                <c:pt idx="2">
                  <c:v>2.504874</c:v>
                </c:pt>
                <c:pt idx="3">
                  <c:v>6.129591999999997</c:v>
                </c:pt>
              </c:numCache>
            </c:numRef>
          </c:val>
        </c:ser>
        <c:ser>
          <c:idx val="2"/>
          <c:order val="2"/>
          <c:tx>
            <c:strRef>
              <c:f>fairness!$A$48</c:f>
              <c:strCache>
                <c:ptCount val="1"/>
                <c:pt idx="0">
                  <c:v>SWAG</c:v>
                </c:pt>
              </c:strCache>
            </c:strRef>
          </c:tx>
          <c:invertIfNegative val="0"/>
          <c:cat>
            <c:strRef>
              <c:f>fairness!$B$45:$E$45</c:f>
              <c:strCache>
                <c:ptCount val="4"/>
                <c:pt idx="0">
                  <c:v>Overall</c:v>
                </c:pt>
                <c:pt idx="1">
                  <c:v>Small Job Class (1-50 tasks)</c:v>
                </c:pt>
                <c:pt idx="2">
                  <c:v>Medium Job Class (51-150 tasks)</c:v>
                </c:pt>
                <c:pt idx="3">
                  <c:v>Large Job Class (501+ tasks)</c:v>
                </c:pt>
              </c:strCache>
            </c:strRef>
          </c:cat>
          <c:val>
            <c:numRef>
              <c:f>fairness!$B$48:$E$48</c:f>
              <c:numCache>
                <c:formatCode>General</c:formatCode>
                <c:ptCount val="4"/>
                <c:pt idx="0">
                  <c:v>1.4</c:v>
                </c:pt>
                <c:pt idx="1">
                  <c:v>1.303723</c:v>
                </c:pt>
                <c:pt idx="2">
                  <c:v>2.411945999999997</c:v>
                </c:pt>
                <c:pt idx="3">
                  <c:v>4.407474</c:v>
                </c:pt>
              </c:numCache>
            </c:numRef>
          </c:val>
        </c:ser>
        <c:dLbls>
          <c:showLegendKey val="0"/>
          <c:showVal val="0"/>
          <c:showCatName val="0"/>
          <c:showSerName val="0"/>
          <c:showPercent val="0"/>
          <c:showBubbleSize val="0"/>
        </c:dLbls>
        <c:gapWidth val="150"/>
        <c:axId val="1849570224"/>
        <c:axId val="2142276032"/>
      </c:barChart>
      <c:catAx>
        <c:axId val="1849570224"/>
        <c:scaling>
          <c:orientation val="minMax"/>
        </c:scaling>
        <c:delete val="0"/>
        <c:axPos val="b"/>
        <c:numFmt formatCode="General" sourceLinked="0"/>
        <c:majorTickMark val="out"/>
        <c:minorTickMark val="none"/>
        <c:tickLblPos val="nextTo"/>
        <c:crossAx val="2142276032"/>
        <c:crosses val="autoZero"/>
        <c:auto val="1"/>
        <c:lblAlgn val="ctr"/>
        <c:lblOffset val="100"/>
        <c:noMultiLvlLbl val="0"/>
      </c:catAx>
      <c:valAx>
        <c:axId val="2142276032"/>
        <c:scaling>
          <c:orientation val="minMax"/>
        </c:scaling>
        <c:delete val="0"/>
        <c:axPos val="l"/>
        <c:majorGridlines/>
        <c:numFmt formatCode="General" sourceLinked="1"/>
        <c:majorTickMark val="out"/>
        <c:minorTickMark val="none"/>
        <c:tickLblPos val="nextTo"/>
        <c:txPr>
          <a:bodyPr/>
          <a:lstStyle/>
          <a:p>
            <a:pPr>
              <a:defRPr sz="1200" b="1"/>
            </a:pPr>
            <a:endParaRPr lang="en-US"/>
          </a:p>
        </c:txPr>
        <c:crossAx val="1849570224"/>
        <c:crosses val="autoZero"/>
        <c:crossBetween val="between"/>
      </c:valAx>
    </c:plotArea>
    <c:legend>
      <c:legendPos val="r"/>
      <c:overlay val="0"/>
      <c:txPr>
        <a:bodyPr/>
        <a:lstStyle/>
        <a:p>
          <a:pPr>
            <a:defRPr sz="1400"/>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3EA0A6-BB43-4F1D-BAAA-5BDA41DFFB9D}" type="datetimeFigureOut">
              <a:rPr lang="en-US" smtClean="0"/>
              <a:t>8/27/15</a:t>
            </a:fld>
            <a:endParaRPr 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569DF1-9E09-4351-9664-C0661C1D43FE}" type="slidenum">
              <a:rPr lang="en-US" smtClean="0"/>
              <a:t>‹#›</a:t>
            </a:fld>
            <a:endParaRPr lang="en-US"/>
          </a:p>
        </p:txBody>
      </p:sp>
    </p:spTree>
    <p:extLst>
      <p:ext uri="{BB962C8B-B14F-4D97-AF65-F5344CB8AC3E}">
        <p14:creationId xmlns:p14="http://schemas.microsoft.com/office/powerpoint/2010/main" val="1494821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a:t>
            </a:r>
            <a:r>
              <a:rPr lang="en-US" baseline="0" dirty="0" smtClean="0"/>
              <a:t> afternoon, everyone. </a:t>
            </a:r>
          </a:p>
          <a:p>
            <a:r>
              <a:rPr lang="en-US" baseline="0" dirty="0" smtClean="0"/>
              <a:t>My name is </a:t>
            </a:r>
            <a:r>
              <a:rPr lang="en-US" baseline="0" dirty="0" err="1" smtClean="0"/>
              <a:t>Chien</a:t>
            </a:r>
            <a:r>
              <a:rPr lang="en-US" baseline="0" dirty="0" smtClean="0"/>
              <a:t>-Chun Hung.</a:t>
            </a:r>
          </a:p>
          <a:p>
            <a:r>
              <a:rPr lang="en-US" baseline="0" dirty="0" smtClean="0"/>
              <a:t>I am honored to be here and present our work: scheduling jobs across geo-distributed datacenters.</a:t>
            </a:r>
          </a:p>
          <a:p>
            <a:r>
              <a:rPr lang="en-US" baseline="0" dirty="0" smtClean="0"/>
              <a:t>This is a collaboration work with my adviser Professor </a:t>
            </a:r>
            <a:r>
              <a:rPr lang="en-US" baseline="0" dirty="0" err="1" smtClean="0"/>
              <a:t>Leana</a:t>
            </a:r>
            <a:r>
              <a:rPr lang="en-US" baseline="0" dirty="0" smtClean="0"/>
              <a:t> </a:t>
            </a:r>
            <a:r>
              <a:rPr lang="en-US" baseline="0" dirty="0" err="1" smtClean="0"/>
              <a:t>Golubchik</a:t>
            </a:r>
            <a:r>
              <a:rPr lang="en-US" baseline="0" dirty="0" smtClean="0"/>
              <a:t> and Professor </a:t>
            </a:r>
            <a:r>
              <a:rPr lang="en-US" baseline="0" dirty="0" err="1" smtClean="0"/>
              <a:t>Minlan</a:t>
            </a:r>
            <a:r>
              <a:rPr lang="en-US" baseline="0" dirty="0" smtClean="0"/>
              <a:t> Yu.</a:t>
            </a:r>
            <a:endParaRPr lang="en-US" dirty="0"/>
          </a:p>
        </p:txBody>
      </p:sp>
      <p:sp>
        <p:nvSpPr>
          <p:cNvPr id="4" name="Slide Number Placeholder 3"/>
          <p:cNvSpPr>
            <a:spLocks noGrp="1"/>
          </p:cNvSpPr>
          <p:nvPr>
            <p:ph type="sldNum" sz="quarter" idx="10"/>
          </p:nvPr>
        </p:nvSpPr>
        <p:spPr/>
        <p:txBody>
          <a:bodyPr/>
          <a:lstStyle/>
          <a:p>
            <a:fld id="{14569DF1-9E09-4351-9664-C0661C1D43FE}" type="slidenum">
              <a:rPr lang="en-US" smtClean="0"/>
              <a:t>1</a:t>
            </a:fld>
            <a:endParaRPr lang="en-US"/>
          </a:p>
        </p:txBody>
      </p:sp>
    </p:spTree>
    <p:extLst>
      <p:ext uri="{BB962C8B-B14F-4D97-AF65-F5344CB8AC3E}">
        <p14:creationId xmlns:p14="http://schemas.microsoft.com/office/powerpoint/2010/main" val="516816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construct the simulation job traces</a:t>
            </a:r>
            <a:r>
              <a:rPr lang="en-US" baseline="0" dirty="0" smtClean="0"/>
              <a:t> based on real job size information from Facebook and Google.</a:t>
            </a:r>
          </a:p>
          <a:p>
            <a:r>
              <a:rPr lang="en-US" baseline="0" dirty="0" smtClean="0"/>
              <a:t>We synthesize the job trace with Poisson arrival process, the inter-arrival time is between 200-500 </a:t>
            </a:r>
            <a:r>
              <a:rPr lang="en-US" baseline="0" dirty="0" err="1" smtClean="0"/>
              <a:t>ms.</a:t>
            </a:r>
            <a:endParaRPr lang="en-US" baseline="0" dirty="0" smtClean="0"/>
          </a:p>
          <a:p>
            <a:r>
              <a:rPr lang="en-US" baseline="0" dirty="0" smtClean="0"/>
              <a:t>We conduct various kinds of sensitivity experiments to understand the insights of performance improvements.</a:t>
            </a:r>
          </a:p>
        </p:txBody>
      </p:sp>
      <p:sp>
        <p:nvSpPr>
          <p:cNvPr id="4" name="Slide Number Placeholder 3"/>
          <p:cNvSpPr>
            <a:spLocks noGrp="1"/>
          </p:cNvSpPr>
          <p:nvPr>
            <p:ph type="sldNum" sz="quarter" idx="10"/>
          </p:nvPr>
        </p:nvSpPr>
        <p:spPr/>
        <p:txBody>
          <a:bodyPr/>
          <a:lstStyle/>
          <a:p>
            <a:fld id="{14569DF1-9E09-4351-9664-C0661C1D43FE}" type="slidenum">
              <a:rPr lang="en-US" smtClean="0"/>
              <a:t>10</a:t>
            </a:fld>
            <a:endParaRPr lang="en-US"/>
          </a:p>
        </p:txBody>
      </p:sp>
    </p:spTree>
    <p:extLst>
      <p:ext uri="{BB962C8B-B14F-4D97-AF65-F5344CB8AC3E}">
        <p14:creationId xmlns:p14="http://schemas.microsoft.com/office/powerpoint/2010/main" val="1465331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dirty="0" smtClean="0"/>
              <a:t>(Exponential job trace; </a:t>
            </a:r>
            <a:r>
              <a:rPr lang="en-US" dirty="0" err="1" smtClean="0"/>
              <a:t>Zipf</a:t>
            </a:r>
            <a:r>
              <a:rPr lang="en-US" dirty="0" smtClean="0"/>
              <a:t>=2)</a:t>
            </a:r>
          </a:p>
          <a:p>
            <a:r>
              <a:rPr lang="en-US" dirty="0" smtClean="0"/>
              <a:t>Performance metric</a:t>
            </a:r>
            <a:r>
              <a:rPr lang="en-US" baseline="0" dirty="0" smtClean="0"/>
              <a:t> is average job completion time normalized by FCFS, which is the Y-axis in the figure.</a:t>
            </a:r>
            <a:endParaRPr lang="en-US" dirty="0" smtClean="0"/>
          </a:p>
          <a:p>
            <a:r>
              <a:rPr lang="en-US" dirty="0" smtClean="0"/>
              <a:t>X-axis is system utilization (from 40% to 80%)</a:t>
            </a:r>
          </a:p>
          <a:p>
            <a:endParaRPr lang="en-US" dirty="0" smtClean="0"/>
          </a:p>
          <a:p>
            <a:r>
              <a:rPr lang="en-US" dirty="0" smtClean="0"/>
              <a:t>The first observation is that as the system utilization increases, the performance of all scheduling</a:t>
            </a:r>
            <a:r>
              <a:rPr lang="en-US" baseline="0" dirty="0" smtClean="0"/>
              <a:t> solutions increase.</a:t>
            </a:r>
          </a:p>
          <a:p>
            <a:r>
              <a:rPr lang="en-US" baseline="0" dirty="0" smtClean="0"/>
              <a:t>This is mainly because when the system is highly loaded, there are more concurrent jobs in the system, which creates more opportunities in manipulating the job order to gain improvements.</a:t>
            </a:r>
          </a:p>
          <a:p>
            <a:endParaRPr lang="en-US" baseline="0" dirty="0" smtClean="0"/>
          </a:p>
          <a:p>
            <a:r>
              <a:rPr lang="en-US" baseline="0" dirty="0" smtClean="0"/>
              <a:t>In addition, the improvements from SWAG and Reordering compared to SRTP also increase.</a:t>
            </a:r>
            <a:endParaRPr lang="en-US" dirty="0" smtClean="0"/>
          </a:p>
          <a:p>
            <a:r>
              <a:rPr lang="en-US" dirty="0" smtClean="0"/>
              <a:t>In</a:t>
            </a:r>
            <a:r>
              <a:rPr lang="en-US" baseline="0" dirty="0" smtClean="0"/>
              <a:t> this setting, at 80% utilization, Reordering improves SRPT by 30%, and SWAG improves by 40%.</a:t>
            </a:r>
          </a:p>
          <a:p>
            <a:r>
              <a:rPr lang="en-US" baseline="0" dirty="0" smtClean="0"/>
              <a:t>We have also seen in other settings that the improvements from Reordering could be up to 35%, and improvements from SWAG could be up to 50%.</a:t>
            </a:r>
          </a:p>
          <a:p>
            <a:endParaRPr lang="en-US" baseline="0" dirty="0" smtClean="0"/>
          </a:p>
          <a:p>
            <a:r>
              <a:rPr lang="en-US" baseline="0" dirty="0" smtClean="0"/>
              <a:t>Finally SWAG is able to achieve the performance within 5% of the optimal.</a:t>
            </a:r>
          </a:p>
        </p:txBody>
      </p:sp>
      <p:sp>
        <p:nvSpPr>
          <p:cNvPr id="4" name="投影片編號版面配置區 3"/>
          <p:cNvSpPr>
            <a:spLocks noGrp="1"/>
          </p:cNvSpPr>
          <p:nvPr>
            <p:ph type="sldNum" sz="quarter" idx="10"/>
          </p:nvPr>
        </p:nvSpPr>
        <p:spPr/>
        <p:txBody>
          <a:bodyPr/>
          <a:lstStyle/>
          <a:p>
            <a:fld id="{14569DF1-9E09-4351-9664-C0661C1D43FE}" type="slidenum">
              <a:rPr lang="en-US" smtClean="0"/>
              <a:t>11</a:t>
            </a:fld>
            <a:endParaRPr lang="en-US"/>
          </a:p>
        </p:txBody>
      </p:sp>
    </p:spTree>
    <p:extLst>
      <p:ext uri="{BB962C8B-B14F-4D97-AF65-F5344CB8AC3E}">
        <p14:creationId xmlns:p14="http://schemas.microsoft.com/office/powerpoint/2010/main" val="6369512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conduct sensitivity experiments to task distribution.</a:t>
            </a:r>
          </a:p>
          <a:p>
            <a:r>
              <a:rPr lang="en-US" dirty="0" smtClean="0"/>
              <a:t>The</a:t>
            </a:r>
            <a:r>
              <a:rPr lang="en-US" baseline="0" dirty="0" smtClean="0"/>
              <a:t> main takeaway is that the most significant improvements happen in skewed settings.</a:t>
            </a:r>
          </a:p>
          <a:p>
            <a:r>
              <a:rPr lang="en-US" baseline="0" dirty="0" smtClean="0"/>
              <a:t>For example, the largest improvements happen with </a:t>
            </a:r>
            <a:r>
              <a:rPr lang="en-US" baseline="0" dirty="0" err="1" smtClean="0"/>
              <a:t>Zipf</a:t>
            </a:r>
            <a:r>
              <a:rPr lang="en-US" baseline="0" dirty="0" smtClean="0"/>
              <a:t> distribution of 2</a:t>
            </a:r>
          </a:p>
          <a:p>
            <a:r>
              <a:rPr lang="en-US" baseline="0" dirty="0" smtClean="0"/>
              <a:t>The other thing is that all scheduling solutions perform similarly in the extreme scenarios.</a:t>
            </a:r>
          </a:p>
          <a:p>
            <a:endParaRPr lang="en-US" baseline="0" dirty="0" smtClean="0"/>
          </a:p>
          <a:p>
            <a:r>
              <a:rPr lang="en-US" baseline="0" dirty="0" smtClean="0"/>
              <a:t>We also conduct fairness experiment.</a:t>
            </a:r>
          </a:p>
          <a:p>
            <a:r>
              <a:rPr lang="en-US" baseline="0" dirty="0" smtClean="0"/>
              <a:t>All solutions perform similarly for the small jobs,</a:t>
            </a:r>
          </a:p>
          <a:p>
            <a:r>
              <a:rPr lang="en-US" baseline="0" dirty="0" smtClean="0"/>
              <a:t>While SWAG and Reordering significantly outperform for large jobs.</a:t>
            </a:r>
          </a:p>
          <a:p>
            <a:r>
              <a:rPr lang="en-US" baseline="0" dirty="0" smtClean="0"/>
              <a:t>This is mainly because SWAG and Reordering is able to schedule the large job that can be finished earlier even before some small jobs.</a:t>
            </a:r>
          </a:p>
        </p:txBody>
      </p:sp>
      <p:sp>
        <p:nvSpPr>
          <p:cNvPr id="4" name="Slide Number Placeholder 3"/>
          <p:cNvSpPr>
            <a:spLocks noGrp="1"/>
          </p:cNvSpPr>
          <p:nvPr>
            <p:ph type="sldNum" sz="quarter" idx="10"/>
          </p:nvPr>
        </p:nvSpPr>
        <p:spPr/>
        <p:txBody>
          <a:bodyPr/>
          <a:lstStyle/>
          <a:p>
            <a:fld id="{14569DF1-9E09-4351-9664-C0661C1D43FE}" type="slidenum">
              <a:rPr lang="en-US" smtClean="0"/>
              <a:t>12</a:t>
            </a:fld>
            <a:endParaRPr lang="en-US"/>
          </a:p>
        </p:txBody>
      </p:sp>
    </p:spTree>
    <p:extLst>
      <p:ext uri="{BB962C8B-B14F-4D97-AF65-F5344CB8AC3E}">
        <p14:creationId xmlns:p14="http://schemas.microsoft.com/office/powerpoint/2010/main" val="12366828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presentation we first talk about the challenges of</a:t>
            </a:r>
            <a:r>
              <a:rPr lang="en-US" baseline="0" dirty="0" smtClean="0"/>
              <a:t> job scheduling for distributed job execution,</a:t>
            </a:r>
          </a:p>
          <a:p>
            <a:r>
              <a:rPr lang="en-US" baseline="0" dirty="0" smtClean="0"/>
              <a:t>And give insights to why SRPT fails.</a:t>
            </a:r>
          </a:p>
          <a:p>
            <a:endParaRPr lang="en-US" baseline="0" dirty="0" smtClean="0"/>
          </a:p>
          <a:p>
            <a:r>
              <a:rPr lang="en-US" baseline="0" dirty="0" smtClean="0"/>
              <a:t>We propose 2 heuristics for reducing average job completion time.</a:t>
            </a:r>
          </a:p>
          <a:p>
            <a:r>
              <a:rPr lang="en-US" baseline="0" dirty="0" smtClean="0"/>
              <a:t>Reordering is the light-weight add-on to any scheduling solution, which brings conservative improvements as it won’t hurt any job’s completion time.</a:t>
            </a:r>
          </a:p>
          <a:p>
            <a:r>
              <a:rPr lang="en-US" baseline="0" dirty="0" smtClean="0"/>
              <a:t>SWAG is a standalone scheduling solution that provides more performance improvements at reasonable overhead.</a:t>
            </a:r>
          </a:p>
          <a:p>
            <a:endParaRPr lang="en-US" baseline="0" dirty="0" smtClean="0"/>
          </a:p>
          <a:p>
            <a:r>
              <a:rPr lang="en-US" baseline="0" dirty="0" smtClean="0"/>
              <a:t>Simulation experiments show promising improvements.</a:t>
            </a:r>
          </a:p>
          <a:p>
            <a:r>
              <a:rPr lang="en-US" baseline="0" dirty="0" smtClean="0"/>
              <a:t>Improvements from SWAG could be up to 50%, while improvements from Reordering could be up to 35%.</a:t>
            </a:r>
          </a:p>
          <a:p>
            <a:r>
              <a:rPr lang="en-US" baseline="0" dirty="0" smtClean="0"/>
              <a:t>And sensitivity experiments suggest that most improvements happen in heavily-loaded and skewed settings</a:t>
            </a:r>
          </a:p>
          <a:p>
            <a:endParaRPr lang="en-US" dirty="0" smtClean="0"/>
          </a:p>
          <a:p>
            <a:r>
              <a:rPr lang="en-US" dirty="0" smtClean="0"/>
              <a:t>With that I conclude my presentation.</a:t>
            </a:r>
          </a:p>
          <a:p>
            <a:r>
              <a:rPr lang="en-US" dirty="0" smtClean="0"/>
              <a:t>Thank</a:t>
            </a:r>
            <a:r>
              <a:rPr lang="en-US" baseline="0" dirty="0" smtClean="0"/>
              <a:t> you!</a:t>
            </a:r>
            <a:endParaRPr lang="en-US" dirty="0"/>
          </a:p>
        </p:txBody>
      </p:sp>
      <p:sp>
        <p:nvSpPr>
          <p:cNvPr id="4" name="Slide Number Placeholder 3"/>
          <p:cNvSpPr>
            <a:spLocks noGrp="1"/>
          </p:cNvSpPr>
          <p:nvPr>
            <p:ph type="sldNum" sz="quarter" idx="10"/>
          </p:nvPr>
        </p:nvSpPr>
        <p:spPr/>
        <p:txBody>
          <a:bodyPr/>
          <a:lstStyle/>
          <a:p>
            <a:fld id="{14569DF1-9E09-4351-9664-C0661C1D43FE}" type="slidenum">
              <a:rPr lang="en-US" smtClean="0"/>
              <a:t>13</a:t>
            </a:fld>
            <a:endParaRPr lang="en-US"/>
          </a:p>
        </p:txBody>
      </p:sp>
    </p:spTree>
    <p:extLst>
      <p:ext uri="{BB962C8B-B14F-4D97-AF65-F5344CB8AC3E}">
        <p14:creationId xmlns:p14="http://schemas.microsoft.com/office/powerpoint/2010/main" val="19173059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dirty="0" smtClean="0"/>
              <a:t>(80% system utilization, Exponential</a:t>
            </a:r>
            <a:r>
              <a:rPr lang="en-US" baseline="0" dirty="0" smtClean="0"/>
              <a:t> job trace</a:t>
            </a:r>
            <a:r>
              <a:rPr lang="en-US" dirty="0" smtClean="0"/>
              <a:t>)</a:t>
            </a:r>
          </a:p>
          <a:p>
            <a:r>
              <a:rPr lang="en-US" dirty="0" smtClean="0"/>
              <a:t>We study how task distribution affects the performance gains.</a:t>
            </a:r>
          </a:p>
          <a:p>
            <a:endParaRPr lang="en-US" dirty="0"/>
          </a:p>
        </p:txBody>
      </p:sp>
      <p:sp>
        <p:nvSpPr>
          <p:cNvPr id="4" name="投影片編號版面配置區 3"/>
          <p:cNvSpPr>
            <a:spLocks noGrp="1"/>
          </p:cNvSpPr>
          <p:nvPr>
            <p:ph type="sldNum" sz="quarter" idx="10"/>
          </p:nvPr>
        </p:nvSpPr>
        <p:spPr/>
        <p:txBody>
          <a:bodyPr/>
          <a:lstStyle/>
          <a:p>
            <a:fld id="{14569DF1-9E09-4351-9664-C0661C1D43FE}" type="slidenum">
              <a:rPr lang="en-US" smtClean="0"/>
              <a:t>21</a:t>
            </a:fld>
            <a:endParaRPr lang="en-US"/>
          </a:p>
        </p:txBody>
      </p:sp>
    </p:spTree>
    <p:extLst>
      <p:ext uri="{BB962C8B-B14F-4D97-AF65-F5344CB8AC3E}">
        <p14:creationId xmlns:p14="http://schemas.microsoft.com/office/powerpoint/2010/main" val="19233734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dirty="0" smtClean="0"/>
              <a:t>We are interested</a:t>
            </a:r>
            <a:r>
              <a:rPr lang="en-US" baseline="0" dirty="0" smtClean="0"/>
              <a:t> in how the performance improvements vary among different job classes.</a:t>
            </a:r>
          </a:p>
          <a:p>
            <a:r>
              <a:rPr lang="en-US" baseline="0" dirty="0" smtClean="0"/>
              <a:t>Especially, how are some of the jobs sacrificed in order to reduce average job completion time.</a:t>
            </a:r>
          </a:p>
          <a:p>
            <a:r>
              <a:rPr lang="en-US" baseline="0" dirty="0" smtClean="0"/>
              <a:t>We use slowdown as the metric for evaluating such fairness among different job classes.</a:t>
            </a:r>
          </a:p>
          <a:p>
            <a:r>
              <a:rPr lang="en-US" baseline="0" dirty="0" smtClean="0"/>
              <a:t>Slowdown is defined as XXX, and we divide the jobs into small, medium and large classes according to their number of tasks.</a:t>
            </a:r>
          </a:p>
          <a:p>
            <a:r>
              <a:rPr lang="en-US" baseline="0" dirty="0" smtClean="0"/>
              <a:t>All methods have the best slowdown for the small job class as the small jobs generally get served earlier across all methods.</a:t>
            </a:r>
          </a:p>
          <a:p>
            <a:r>
              <a:rPr lang="en-US" baseline="0" dirty="0" smtClean="0"/>
              <a:t>Reordering and SWAG have better slowdown for large job class compared to SRPT.</a:t>
            </a:r>
          </a:p>
          <a:p>
            <a:pPr marL="628650" lvl="1" indent="-171450">
              <a:buFont typeface="Arial" panose="020B0604020202020204" pitchFamily="34" charset="0"/>
              <a:buChar char="•"/>
            </a:pPr>
            <a:r>
              <a:rPr lang="en-US" baseline="0" dirty="0" smtClean="0"/>
              <a:t>Reordering can identify the scenarios that yield resources to the large jobs that are originally queued in the end.</a:t>
            </a:r>
          </a:p>
          <a:p>
            <a:pPr marL="628650" lvl="1" indent="-171450">
              <a:buFont typeface="Arial" panose="020B0604020202020204" pitchFamily="34" charset="0"/>
              <a:buChar char="•"/>
            </a:pPr>
            <a:r>
              <a:rPr lang="en-US" baseline="0" dirty="0" smtClean="0"/>
              <a:t>SWAG is able to schedule some large jobs that can finish faster than other smaller jobs.</a:t>
            </a:r>
          </a:p>
          <a:p>
            <a:pPr marL="0" indent="0">
              <a:buFont typeface="Arial" panose="020B0604020202020204" pitchFamily="34" charset="0"/>
              <a:buNone/>
            </a:pPr>
            <a:endParaRPr lang="en-US" baseline="0" dirty="0" smtClean="0"/>
          </a:p>
          <a:p>
            <a:endParaRPr lang="en-US" dirty="0"/>
          </a:p>
        </p:txBody>
      </p:sp>
      <p:sp>
        <p:nvSpPr>
          <p:cNvPr id="4" name="投影片編號版面配置區 3"/>
          <p:cNvSpPr>
            <a:spLocks noGrp="1"/>
          </p:cNvSpPr>
          <p:nvPr>
            <p:ph type="sldNum" sz="quarter" idx="10"/>
          </p:nvPr>
        </p:nvSpPr>
        <p:spPr/>
        <p:txBody>
          <a:bodyPr/>
          <a:lstStyle/>
          <a:p>
            <a:fld id="{14569DF1-9E09-4351-9664-C0661C1D43FE}" type="slidenum">
              <a:rPr lang="en-US" smtClean="0"/>
              <a:t>22</a:t>
            </a:fld>
            <a:endParaRPr lang="en-US"/>
          </a:p>
        </p:txBody>
      </p:sp>
    </p:spTree>
    <p:extLst>
      <p:ext uri="{BB962C8B-B14F-4D97-AF65-F5344CB8AC3E}">
        <p14:creationId xmlns:p14="http://schemas.microsoft.com/office/powerpoint/2010/main" val="42621970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dirty="0" smtClean="0"/>
              <a:t>(Add</a:t>
            </a:r>
            <a:r>
              <a:rPr lang="en-US" baseline="0" dirty="0" smtClean="0"/>
              <a:t> animation? One component at a time.)</a:t>
            </a:r>
            <a:endParaRPr lang="en-US" dirty="0"/>
          </a:p>
        </p:txBody>
      </p:sp>
      <p:sp>
        <p:nvSpPr>
          <p:cNvPr id="4" name="投影片編號版面配置區 3"/>
          <p:cNvSpPr>
            <a:spLocks noGrp="1"/>
          </p:cNvSpPr>
          <p:nvPr>
            <p:ph type="sldNum" sz="quarter" idx="10"/>
          </p:nvPr>
        </p:nvSpPr>
        <p:spPr/>
        <p:txBody>
          <a:bodyPr/>
          <a:lstStyle/>
          <a:p>
            <a:fld id="{877A304F-41BF-E049-8BC9-30D1BE3E6C23}" type="slidenum">
              <a:rPr lang="en-US" smtClean="0"/>
              <a:t>26</a:t>
            </a:fld>
            <a:endParaRPr lang="en-US"/>
          </a:p>
        </p:txBody>
      </p:sp>
    </p:spTree>
    <p:extLst>
      <p:ext uri="{BB962C8B-B14F-4D97-AF65-F5344CB8AC3E}">
        <p14:creationId xmlns:p14="http://schemas.microsoft.com/office/powerpoint/2010/main" val="18037092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Reordering</a:t>
            </a:r>
            <a:endParaRPr lang="en-US" dirty="0"/>
          </a:p>
        </p:txBody>
      </p:sp>
      <p:sp>
        <p:nvSpPr>
          <p:cNvPr id="4" name="Slide Number Placeholder 3"/>
          <p:cNvSpPr>
            <a:spLocks noGrp="1"/>
          </p:cNvSpPr>
          <p:nvPr>
            <p:ph type="sldNum" sz="quarter" idx="10"/>
          </p:nvPr>
        </p:nvSpPr>
        <p:spPr/>
        <p:txBody>
          <a:bodyPr/>
          <a:lstStyle/>
          <a:p>
            <a:fld id="{14569DF1-9E09-4351-9664-C0661C1D43FE}" type="slidenum">
              <a:rPr lang="en-US" smtClean="0"/>
              <a:t>29</a:t>
            </a:fld>
            <a:endParaRPr lang="en-US"/>
          </a:p>
        </p:txBody>
      </p:sp>
    </p:spTree>
    <p:extLst>
      <p:ext uri="{BB962C8B-B14F-4D97-AF65-F5344CB8AC3E}">
        <p14:creationId xmlns:p14="http://schemas.microsoft.com/office/powerpoint/2010/main" val="12158289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SWAG</a:t>
            </a:r>
            <a:endParaRPr lang="en-US" dirty="0"/>
          </a:p>
        </p:txBody>
      </p:sp>
      <p:sp>
        <p:nvSpPr>
          <p:cNvPr id="4" name="Slide Number Placeholder 3"/>
          <p:cNvSpPr>
            <a:spLocks noGrp="1"/>
          </p:cNvSpPr>
          <p:nvPr>
            <p:ph type="sldNum" sz="quarter" idx="10"/>
          </p:nvPr>
        </p:nvSpPr>
        <p:spPr/>
        <p:txBody>
          <a:bodyPr/>
          <a:lstStyle/>
          <a:p>
            <a:fld id="{14569DF1-9E09-4351-9664-C0661C1D43FE}" type="slidenum">
              <a:rPr lang="en-US" smtClean="0"/>
              <a:t>30</a:t>
            </a:fld>
            <a:endParaRPr lang="en-US"/>
          </a:p>
        </p:txBody>
      </p:sp>
    </p:spTree>
    <p:extLst>
      <p:ext uri="{BB962C8B-B14F-4D97-AF65-F5344CB8AC3E}">
        <p14:creationId xmlns:p14="http://schemas.microsoft.com/office/powerpoint/2010/main" val="19593437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dirty="0" smtClean="0"/>
              <a:t>(Materials for FCFS)</a:t>
            </a:r>
            <a:endParaRPr lang="en-US" dirty="0"/>
          </a:p>
        </p:txBody>
      </p:sp>
      <p:sp>
        <p:nvSpPr>
          <p:cNvPr id="4" name="投影片編號版面配置區 3"/>
          <p:cNvSpPr>
            <a:spLocks noGrp="1"/>
          </p:cNvSpPr>
          <p:nvPr>
            <p:ph type="sldNum" sz="quarter" idx="10"/>
          </p:nvPr>
        </p:nvSpPr>
        <p:spPr/>
        <p:txBody>
          <a:bodyPr/>
          <a:lstStyle/>
          <a:p>
            <a:fld id="{877A304F-41BF-E049-8BC9-30D1BE3E6C23}" type="slidenum">
              <a:rPr lang="en-US" smtClean="0"/>
              <a:t>32</a:t>
            </a:fld>
            <a:endParaRPr lang="en-US"/>
          </a:p>
        </p:txBody>
      </p:sp>
    </p:spTree>
    <p:extLst>
      <p:ext uri="{BB962C8B-B14F-4D97-AF65-F5344CB8AC3E}">
        <p14:creationId xmlns:p14="http://schemas.microsoft.com/office/powerpoint/2010/main" val="4160665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dirty="0" smtClean="0"/>
              <a:t>Nowadays large-scale</a:t>
            </a:r>
            <a:r>
              <a:rPr lang="en-US" baseline="0" dirty="0" smtClean="0"/>
              <a:t> data-parallel jobs have become the essential workloads for many important applications.</a:t>
            </a:r>
            <a:endParaRPr lang="en-US" dirty="0" smtClean="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 job is composed of many</a:t>
            </a:r>
            <a:r>
              <a:rPr lang="en-US" baseline="0" dirty="0" smtClean="0"/>
              <a:t> small tasks; each of them processes a portion of data and can run in parallel</a:t>
            </a:r>
            <a:endParaRPr lang="en-US" dirty="0" smtClean="0"/>
          </a:p>
          <a:p>
            <a:pPr marL="628650" lvl="1" indent="-171450">
              <a:buFont typeface="Arial" panose="020B0604020202020204" pitchFamily="34" charset="0"/>
              <a:buChar char="•"/>
            </a:pPr>
            <a:r>
              <a:rPr lang="en-US" dirty="0" smtClean="0"/>
              <a:t>Since data volume</a:t>
            </a:r>
            <a:r>
              <a:rPr lang="en-US" baseline="0" dirty="0" smtClean="0"/>
              <a:t> have grown significantly, it becomes inefficient to fully replicate all of them</a:t>
            </a:r>
          </a:p>
          <a:p>
            <a:pPr marL="628650" lvl="1" indent="-171450">
              <a:buFont typeface="Arial" panose="020B0604020202020204" pitchFamily="34" charset="0"/>
              <a:buChar char="•"/>
            </a:pPr>
            <a:r>
              <a:rPr lang="en-US" baseline="0" dirty="0" smtClean="0"/>
              <a:t>Therefore data are are typically stored and spread across geo-distributed datacenters.</a:t>
            </a:r>
            <a:endParaRPr lang="en-US" dirty="0" smtClean="0"/>
          </a:p>
          <a:p>
            <a:r>
              <a:rPr lang="en-US" dirty="0" smtClean="0"/>
              <a:t>As the</a:t>
            </a:r>
            <a:r>
              <a:rPr lang="en-US" baseline="0" dirty="0" smtClean="0"/>
              <a:t> data required by the jobs are stored in different sites, there are 2 approaches for jobs to process the data</a:t>
            </a:r>
          </a:p>
          <a:p>
            <a:r>
              <a:rPr lang="en-US" baseline="0" dirty="0" smtClean="0"/>
              <a:t>conventional approach moves data for the computation by aggregating all the required data and do the computation at one site</a:t>
            </a:r>
          </a:p>
          <a:p>
            <a:r>
              <a:rPr lang="en-US" baseline="0" dirty="0" smtClean="0"/>
              <a:t>Such centralized approach has several disadvantages</a:t>
            </a:r>
          </a:p>
          <a:p>
            <a:pPr marL="628650" lvl="1" indent="-171450">
              <a:buFont typeface="Arial" panose="020B0604020202020204" pitchFamily="34" charset="0"/>
              <a:buChar char="•"/>
            </a:pPr>
            <a:r>
              <a:rPr lang="en-US" baseline="0" dirty="0" smtClean="0"/>
              <a:t>It incurs significant bandwidth usages because the data to be transferred are huge</a:t>
            </a:r>
          </a:p>
          <a:p>
            <a:pPr marL="628650" lvl="1" indent="-171450">
              <a:buFont typeface="Arial" panose="020B0604020202020204" pitchFamily="34" charset="0"/>
              <a:buChar char="•"/>
            </a:pPr>
            <a:r>
              <a:rPr lang="en-US" baseline="0" dirty="0" smtClean="0"/>
              <a:t>Besides, the completion time for each job increases due to the significant delay in data transfer</a:t>
            </a:r>
          </a:p>
          <a:p>
            <a:pPr marL="628650" lvl="1" indent="-171450">
              <a:buFont typeface="Arial" panose="020B0604020202020204" pitchFamily="34" charset="0"/>
              <a:buChar char="•"/>
            </a:pPr>
            <a:r>
              <a:rPr lang="en-US" baseline="0" dirty="0" smtClean="0"/>
              <a:t>Finally, there could also be the data sovereignty issues which restricts some data to be accessed only in certain regions</a:t>
            </a:r>
            <a:r>
              <a:rPr lang="en-US" baseline="0" dirty="0" smtClean="0"/>
              <a:t>.</a:t>
            </a:r>
            <a:endParaRPr lang="en-US" baseline="0" dirty="0" smtClean="0"/>
          </a:p>
          <a:p>
            <a:r>
              <a:rPr lang="en-US" baseline="0" dirty="0" smtClean="0"/>
              <a:t>Recently, an emerging trend is to move computation for the data by distributing the tasks to where their data are stored, and aggregates only the results after the computation is done locally.</a:t>
            </a:r>
          </a:p>
          <a:p>
            <a:pPr marL="628650" lvl="1" indent="-171450">
              <a:buFont typeface="Arial" panose="020B0604020202020204" pitchFamily="34" charset="0"/>
              <a:buChar char="•"/>
            </a:pPr>
            <a:r>
              <a:rPr lang="en-US" baseline="0" dirty="0" smtClean="0"/>
              <a:t>Recent works have shown the bandwidth usage saving could be up to 250x as aggregating the results is more efficient than aggregating the input.</a:t>
            </a:r>
          </a:p>
          <a:p>
            <a:pPr marL="628650" lvl="1" indent="-171450">
              <a:buFont typeface="Arial" panose="020B0604020202020204" pitchFamily="34" charset="0"/>
              <a:buChar char="•"/>
            </a:pPr>
            <a:r>
              <a:rPr lang="en-US" baseline="0" dirty="0" smtClean="0"/>
              <a:t>Also, the query completion time speeds up by 3 to 19 times mainly due to meeting data locality.</a:t>
            </a:r>
          </a:p>
          <a:p>
            <a:pPr marL="628650" lvl="1" indent="-171450">
              <a:buFont typeface="Arial" panose="020B0604020202020204" pitchFamily="34" charset="0"/>
              <a:buChar char="•"/>
            </a:pPr>
            <a:r>
              <a:rPr lang="en-US" baseline="0" dirty="0" smtClean="0"/>
              <a:t>(Since only the results are aggregated, data sovereignty is also met.)</a:t>
            </a:r>
            <a:endParaRPr lang="en-US" dirty="0" smtClean="0"/>
          </a:p>
          <a:p>
            <a:endParaRPr lang="en-US" dirty="0" smtClean="0"/>
          </a:p>
          <a:p>
            <a:r>
              <a:rPr lang="en-US" dirty="0" smtClean="0"/>
              <a:t>(NSDI’15) 250x bandwidth savings </a:t>
            </a:r>
          </a:p>
          <a:p>
            <a:r>
              <a:rPr lang="en-US" dirty="0" smtClean="0"/>
              <a:t>(CoNext’12) reduce</a:t>
            </a:r>
            <a:r>
              <a:rPr lang="en-US" baseline="0" dirty="0" smtClean="0"/>
              <a:t> 90</a:t>
            </a:r>
            <a:r>
              <a:rPr lang="en-US" baseline="30000" dirty="0" smtClean="0"/>
              <a:t>th</a:t>
            </a:r>
            <a:r>
              <a:rPr lang="en-US" baseline="0" dirty="0" smtClean="0"/>
              <a:t>-percentile completion time by a factor of 3</a:t>
            </a:r>
          </a:p>
          <a:p>
            <a:r>
              <a:rPr lang="en-US" baseline="0" dirty="0" smtClean="0"/>
              <a:t>(SIGCOMM’15) 3-19x query speed-up, 15-64% reduction in bandwidth cost</a:t>
            </a:r>
            <a:endParaRPr lang="en-US" dirty="0"/>
          </a:p>
        </p:txBody>
      </p:sp>
      <p:sp>
        <p:nvSpPr>
          <p:cNvPr id="4" name="投影片編號版面配置區 3"/>
          <p:cNvSpPr>
            <a:spLocks noGrp="1"/>
          </p:cNvSpPr>
          <p:nvPr>
            <p:ph type="sldNum" sz="quarter" idx="10"/>
          </p:nvPr>
        </p:nvSpPr>
        <p:spPr/>
        <p:txBody>
          <a:bodyPr/>
          <a:lstStyle/>
          <a:p>
            <a:fld id="{14569DF1-9E09-4351-9664-C0661C1D43FE}" type="slidenum">
              <a:rPr lang="en-US" smtClean="0"/>
              <a:t>2</a:t>
            </a:fld>
            <a:endParaRPr lang="en-US"/>
          </a:p>
        </p:txBody>
      </p:sp>
    </p:spTree>
    <p:extLst>
      <p:ext uri="{BB962C8B-B14F-4D97-AF65-F5344CB8AC3E}">
        <p14:creationId xmlns:p14="http://schemas.microsoft.com/office/powerpoint/2010/main" val="1473797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dirty="0" smtClean="0"/>
              <a:t>While distributed job executions show significant</a:t>
            </a:r>
            <a:r>
              <a:rPr lang="en-US" baseline="0" dirty="0" smtClean="0"/>
              <a:t> advantages, how to schedule the jobs becomes the critical problem in terms of the performance.</a:t>
            </a:r>
          </a:p>
          <a:p>
            <a:endParaRPr lang="en-US" baseline="0" dirty="0" smtClean="0"/>
          </a:p>
          <a:p>
            <a:r>
              <a:rPr lang="en-US" baseline="0" dirty="0" smtClean="0"/>
              <a:t>In the system, usually each datacenter has a local scheduler, and beyond the datacenters there is a global scheduler that coordinates all datacenters.</a:t>
            </a:r>
          </a:p>
          <a:p>
            <a:endParaRPr lang="en-US" baseline="0" dirty="0" smtClean="0"/>
          </a:p>
          <a:p>
            <a:r>
              <a:rPr lang="en-US" baseline="0" dirty="0" smtClean="0"/>
              <a:t>Global scheduler would compute the job order that will be passed to each datacenter to follow.</a:t>
            </a:r>
          </a:p>
          <a:p>
            <a:endParaRPr lang="en-US" baseline="0" dirty="0" smtClean="0"/>
          </a:p>
          <a:p>
            <a:r>
              <a:rPr lang="en-US" baseline="0" dirty="0" smtClean="0"/>
              <a:t>The datacenter scheduler would schedule the tasks based on the job order given by the global scheduler, and report the progress to the global scheduler to keep its information up-to-date.</a:t>
            </a:r>
          </a:p>
        </p:txBody>
      </p:sp>
      <p:sp>
        <p:nvSpPr>
          <p:cNvPr id="4" name="投影片編號版面配置區 3"/>
          <p:cNvSpPr>
            <a:spLocks noGrp="1"/>
          </p:cNvSpPr>
          <p:nvPr>
            <p:ph type="sldNum" sz="quarter" idx="10"/>
          </p:nvPr>
        </p:nvSpPr>
        <p:spPr/>
        <p:txBody>
          <a:bodyPr/>
          <a:lstStyle/>
          <a:p>
            <a:fld id="{14569DF1-9E09-4351-9664-C0661C1D43FE}" type="slidenum">
              <a:rPr lang="en-US" smtClean="0"/>
              <a:t>3</a:t>
            </a:fld>
            <a:endParaRPr lang="en-US"/>
          </a:p>
        </p:txBody>
      </p:sp>
    </p:spTree>
    <p:extLst>
      <p:ext uri="{BB962C8B-B14F-4D97-AF65-F5344CB8AC3E}">
        <p14:creationId xmlns:p14="http://schemas.microsoft.com/office/powerpoint/2010/main" val="2193554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Speaking of job scheduling performance, the classical shortest remaining processing</a:t>
            </a:r>
            <a:r>
              <a:rPr lang="en-US" baseline="0" dirty="0" smtClean="0"/>
              <a:t> time (SRPT) is well known for reducing the average job completion time.</a:t>
            </a:r>
          </a:p>
          <a:p>
            <a:r>
              <a:rPr lang="en-US" baseline="0" dirty="0" smtClean="0"/>
              <a:t>By greedily scheduling the smallest job to run, it achieves optimal scheduling result in single-server-single-queue settings.</a:t>
            </a:r>
          </a:p>
          <a:p>
            <a:r>
              <a:rPr lang="en-US" baseline="0" dirty="0" smtClean="0"/>
              <a:t>However, SRPT does not achieve optimal scheduling result in distributed job execution setting due to the lack of coordination across the datacenters.</a:t>
            </a:r>
          </a:p>
          <a:p>
            <a:r>
              <a:rPr lang="en-US" baseline="0" dirty="0" smtClean="0"/>
              <a:t>This is mainly because finishing part of the tasks quickly at one datacenter does not necessarily guarantee fast completion for the entire job as the job may have bottleneck at other datacenters.</a:t>
            </a:r>
            <a:endParaRPr lang="en-US" dirty="0" smtClean="0"/>
          </a:p>
          <a:p>
            <a:endParaRPr lang="en-US" dirty="0" smtClean="0"/>
          </a:p>
          <a:p>
            <a:r>
              <a:rPr lang="en-US" dirty="0" smtClean="0"/>
              <a:t>In fact, previous works show scheduling</a:t>
            </a:r>
            <a:r>
              <a:rPr lang="en-US" baseline="0" dirty="0" smtClean="0"/>
              <a:t> for such distributed job execution setting is NP-hard.</a:t>
            </a:r>
            <a:endParaRPr lang="en-US" dirty="0" smtClean="0"/>
          </a:p>
          <a:p>
            <a:r>
              <a:rPr lang="en-US" dirty="0" smtClean="0"/>
              <a:t>Our goal is not to find the optimal solutions,</a:t>
            </a:r>
            <a:r>
              <a:rPr lang="en-US" baseline="0" dirty="0" smtClean="0"/>
              <a:t> but instead to develop 2 heuristics for reducing the average job completion time,</a:t>
            </a:r>
          </a:p>
          <a:p>
            <a:r>
              <a:rPr lang="en-US" baseline="0" dirty="0" smtClean="0"/>
              <a:t>While each of them will have different characteristics and limitations. </a:t>
            </a:r>
            <a:endParaRPr lang="en-US" dirty="0" smtClean="0"/>
          </a:p>
          <a:p>
            <a:endParaRPr lang="en-US" dirty="0"/>
          </a:p>
        </p:txBody>
      </p:sp>
      <p:sp>
        <p:nvSpPr>
          <p:cNvPr id="4" name="Slide Number Placeholder 3"/>
          <p:cNvSpPr>
            <a:spLocks noGrp="1"/>
          </p:cNvSpPr>
          <p:nvPr>
            <p:ph type="sldNum" sz="quarter" idx="10"/>
          </p:nvPr>
        </p:nvSpPr>
        <p:spPr/>
        <p:txBody>
          <a:bodyPr/>
          <a:lstStyle/>
          <a:p>
            <a:fld id="{14569DF1-9E09-4351-9664-C0661C1D43FE}" type="slidenum">
              <a:rPr lang="en-US" smtClean="0"/>
              <a:t>4</a:t>
            </a:fld>
            <a:endParaRPr lang="en-US"/>
          </a:p>
        </p:txBody>
      </p:sp>
    </p:spTree>
    <p:extLst>
      <p:ext uri="{BB962C8B-B14F-4D97-AF65-F5344CB8AC3E}">
        <p14:creationId xmlns:p14="http://schemas.microsoft.com/office/powerpoint/2010/main" val="1429841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dirty="0" smtClean="0"/>
              <a:t>Before we present the details of the solutions, let’s first look at a motivating example.</a:t>
            </a:r>
          </a:p>
          <a:p>
            <a:endParaRPr lang="en-US" dirty="0" smtClean="0"/>
          </a:p>
          <a:p>
            <a:r>
              <a:rPr lang="en-US" dirty="0" smtClean="0"/>
              <a:t>In this simple example,</a:t>
            </a:r>
            <a:r>
              <a:rPr lang="en-US" baseline="0" dirty="0" smtClean="0"/>
              <a:t> there are 3 jobs in the system A, B and C. </a:t>
            </a:r>
          </a:p>
          <a:p>
            <a:r>
              <a:rPr lang="en-US" baseline="0" dirty="0" smtClean="0"/>
              <a:t>Each of them has different number of tasks across the datacenters.</a:t>
            </a:r>
          </a:p>
          <a:p>
            <a:r>
              <a:rPr lang="en-US" baseline="0" dirty="0" smtClean="0"/>
              <a:t>For example, job A has 1 task at DC1&amp;3, and 10 tasks at DC2, and has 12 tasks in total.</a:t>
            </a:r>
          </a:p>
          <a:p>
            <a:endParaRPr lang="en-US" baseline="0" dirty="0" smtClean="0"/>
          </a:p>
          <a:p>
            <a:r>
              <a:rPr lang="en-US" baseline="0" dirty="0" smtClean="0"/>
              <a:t>Let’s first look at how SRPT would schedule these jobs.</a:t>
            </a:r>
          </a:p>
          <a:p>
            <a:r>
              <a:rPr lang="en-US" baseline="0" dirty="0" smtClean="0"/>
              <a:t>(going through the example)</a:t>
            </a:r>
          </a:p>
          <a:p>
            <a:r>
              <a:rPr lang="en-US" baseline="0" dirty="0" smtClean="0"/>
              <a:t>Finally the job order computed by SRPT is B,A and C, which gives us 12.3 as average completion time.</a:t>
            </a:r>
          </a:p>
          <a:p>
            <a:r>
              <a:rPr lang="en-US" baseline="0" dirty="0" smtClean="0"/>
              <a:t>However the optimal scheduling is 11.7.</a:t>
            </a:r>
          </a:p>
          <a:p>
            <a:endParaRPr lang="en-US" dirty="0" smtClean="0"/>
          </a:p>
          <a:p>
            <a:r>
              <a:rPr lang="en-US" dirty="0" smtClean="0"/>
              <a:t>So, this motivating example confirms that SRPT does not achieve optimal scheduling in distributed job execution.</a:t>
            </a:r>
          </a:p>
          <a:p>
            <a:r>
              <a:rPr lang="en-US" dirty="0" smtClean="0"/>
              <a:t>In understanding the performance gap, we first</a:t>
            </a:r>
            <a:r>
              <a:rPr lang="en-US" baseline="0" dirty="0" smtClean="0"/>
              <a:t> notice that </a:t>
            </a:r>
            <a:r>
              <a:rPr lang="en-US" dirty="0" smtClean="0"/>
              <a:t>we do</a:t>
            </a:r>
            <a:r>
              <a:rPr lang="en-US" baseline="0" dirty="0" smtClean="0"/>
              <a:t> not have to complete job A at DC1 and DC3 so quickly since it has bottleneck at DC2.</a:t>
            </a:r>
          </a:p>
          <a:p>
            <a:r>
              <a:rPr lang="en-US" baseline="0" dirty="0" smtClean="0"/>
              <a:t>In fact, we can delay job A at DC1&amp;3 safely without degrading A’s completion time, and yield the resources so that job C could finish earlier.</a:t>
            </a:r>
            <a:endParaRPr lang="en-US" dirty="0"/>
          </a:p>
        </p:txBody>
      </p:sp>
      <p:sp>
        <p:nvSpPr>
          <p:cNvPr id="4" name="投影片編號版面配置區 3"/>
          <p:cNvSpPr>
            <a:spLocks noGrp="1"/>
          </p:cNvSpPr>
          <p:nvPr>
            <p:ph type="sldNum" sz="quarter" idx="10"/>
          </p:nvPr>
        </p:nvSpPr>
        <p:spPr/>
        <p:txBody>
          <a:bodyPr/>
          <a:lstStyle/>
          <a:p>
            <a:fld id="{14569DF1-9E09-4351-9664-C0661C1D43FE}" type="slidenum">
              <a:rPr lang="en-US" smtClean="0"/>
              <a:t>5</a:t>
            </a:fld>
            <a:endParaRPr lang="en-US"/>
          </a:p>
        </p:txBody>
      </p:sp>
    </p:spTree>
    <p:extLst>
      <p:ext uri="{BB962C8B-B14F-4D97-AF65-F5344CB8AC3E}">
        <p14:creationId xmlns:p14="http://schemas.microsoft.com/office/powerpoint/2010/main" val="1683403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observation leads us to the first heuristic</a:t>
            </a:r>
            <a:r>
              <a:rPr lang="en-US" baseline="0" dirty="0" smtClean="0"/>
              <a:t> design, which is the Reordering-based approach.</a:t>
            </a:r>
          </a:p>
          <a:p>
            <a:endParaRPr lang="en-US" baseline="0" dirty="0" smtClean="0"/>
          </a:p>
          <a:p>
            <a:r>
              <a:rPr lang="en-US" baseline="0" dirty="0" smtClean="0"/>
              <a:t>The insights behind designing Reordering is that each job has its bottleneck across the datacenters, </a:t>
            </a:r>
          </a:p>
          <a:p>
            <a:r>
              <a:rPr lang="en-US" baseline="0" dirty="0" smtClean="0"/>
              <a:t>And part of its tasks can be delayed until hitting the bottleneck without degrading its completion time.</a:t>
            </a:r>
          </a:p>
          <a:p>
            <a:r>
              <a:rPr lang="en-US" baseline="0" dirty="0" smtClean="0"/>
              <a:t>These insights correspond to the observation in the previous example that we can safely delay job A at DC1&amp;3 as it has bottleneck at DC2.</a:t>
            </a:r>
          </a:p>
          <a:p>
            <a:endParaRPr lang="en-US" baseline="0" dirty="0" smtClean="0"/>
          </a:p>
          <a:p>
            <a:r>
              <a:rPr lang="en-US" baseline="0" dirty="0" smtClean="0"/>
              <a:t>Therefore, the design spirit of Reordering is to adjust job order based on the bottleneck.</a:t>
            </a:r>
            <a:endParaRPr lang="en-US" dirty="0"/>
          </a:p>
        </p:txBody>
      </p:sp>
      <p:sp>
        <p:nvSpPr>
          <p:cNvPr id="4" name="Slide Number Placeholder 3"/>
          <p:cNvSpPr>
            <a:spLocks noGrp="1"/>
          </p:cNvSpPr>
          <p:nvPr>
            <p:ph type="sldNum" sz="quarter" idx="10"/>
          </p:nvPr>
        </p:nvSpPr>
        <p:spPr/>
        <p:txBody>
          <a:bodyPr/>
          <a:lstStyle/>
          <a:p>
            <a:fld id="{14569DF1-9E09-4351-9664-C0661C1D43FE}" type="slidenum">
              <a:rPr lang="en-US" smtClean="0"/>
              <a:t>6</a:t>
            </a:fld>
            <a:endParaRPr lang="en-US"/>
          </a:p>
        </p:txBody>
      </p:sp>
    </p:spTree>
    <p:extLst>
      <p:ext uri="{BB962C8B-B14F-4D97-AF65-F5344CB8AC3E}">
        <p14:creationId xmlns:p14="http://schemas.microsoft.com/office/powerpoint/2010/main" val="1376941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describe how Reordering actually works.</a:t>
            </a:r>
          </a:p>
          <a:p>
            <a:r>
              <a:rPr lang="en-US" dirty="0" smtClean="0"/>
              <a:t>The main</a:t>
            </a:r>
            <a:r>
              <a:rPr lang="en-US" baseline="0" dirty="0" smtClean="0"/>
              <a:t> idea is, given the scheduling result computed by other solutions,  </a:t>
            </a:r>
          </a:p>
          <a:p>
            <a:r>
              <a:rPr lang="en-US" baseline="0" dirty="0" smtClean="0"/>
              <a:t>Reordering iteratively selects the jobs that can be delayed without hurting its completion time.</a:t>
            </a:r>
          </a:p>
          <a:p>
            <a:endParaRPr lang="en-US" baseline="0" dirty="0" smtClean="0"/>
          </a:p>
          <a:p>
            <a:r>
              <a:rPr lang="en-US" baseline="0" dirty="0" smtClean="0"/>
              <a:t>(present the </a:t>
            </a:r>
            <a:r>
              <a:rPr lang="en-US" baseline="0" dirty="0" err="1" smtClean="0"/>
              <a:t>algo</a:t>
            </a:r>
            <a:r>
              <a:rPr lang="en-US" baseline="0" dirty="0" smtClean="0"/>
              <a:t> by going through the animated example)</a:t>
            </a:r>
          </a:p>
          <a:p>
            <a:r>
              <a:rPr lang="en-US" baseline="0" dirty="0" smtClean="0"/>
              <a:t>Finally the new order adjusted by Reordering is B, C and A, which gives us 12 as average completion time.</a:t>
            </a:r>
          </a:p>
          <a:p>
            <a:endParaRPr lang="en-US" baseline="0" dirty="0" smtClean="0"/>
          </a:p>
          <a:p>
            <a:r>
              <a:rPr lang="en-US" baseline="0" dirty="0" smtClean="0"/>
              <a:t>Reordering is a simple, light-weight add-on to any existing scheduling result; and it can be proved that it won’t hurt any job’s completion time.</a:t>
            </a:r>
          </a:p>
          <a:p>
            <a:r>
              <a:rPr lang="en-US" baseline="0" dirty="0" smtClean="0"/>
              <a:t>However, as it only changes the job order if not hurting job completion time, its improvements are conservative, which still leaves room for improvements as Optimal is giving us 11.7 as average completion time.</a:t>
            </a:r>
          </a:p>
          <a:p>
            <a:r>
              <a:rPr lang="en-US" baseline="0" dirty="0" smtClean="0"/>
              <a:t>We think about whether we can further improve the performance with more aggressive approach.</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77A304F-41BF-E049-8BC9-30D1BE3E6C23}" type="slidenum">
              <a:rPr lang="en-US" smtClean="0"/>
              <a:t>7</a:t>
            </a:fld>
            <a:endParaRPr lang="en-US"/>
          </a:p>
        </p:txBody>
      </p:sp>
    </p:spTree>
    <p:extLst>
      <p:ext uri="{BB962C8B-B14F-4D97-AF65-F5344CB8AC3E}">
        <p14:creationId xmlns:p14="http://schemas.microsoft.com/office/powerpoint/2010/main" val="897534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we propose</a:t>
            </a:r>
            <a:r>
              <a:rPr lang="en-US" baseline="0" dirty="0" smtClean="0"/>
              <a:t> the second heuristic, workload-aware greedy scheduling, abbreviated as SWAG, </a:t>
            </a:r>
          </a:p>
          <a:p>
            <a:r>
              <a:rPr lang="en-US" baseline="0" dirty="0" smtClean="0"/>
              <a:t>which is a standalone scheduling solution that aims at further improving the performance.</a:t>
            </a:r>
          </a:p>
          <a:p>
            <a:r>
              <a:rPr lang="en-US" baseline="0" dirty="0" smtClean="0"/>
              <a:t>Let’s first talk about the insights for designing the better scheduling solution.</a:t>
            </a:r>
          </a:p>
          <a:p>
            <a:pPr marL="171450" indent="-171450">
              <a:buFont typeface="Arial" charset="0"/>
              <a:buChar char="•"/>
            </a:pPr>
            <a:r>
              <a:rPr lang="en-US" baseline="0" dirty="0" smtClean="0"/>
              <a:t>From SRPT we learned that the faster the job can complete, the earlier it should get served so that it leads to less waiting time for the remaining jobs.</a:t>
            </a:r>
          </a:p>
          <a:p>
            <a:pPr marL="171450" indent="-171450">
              <a:buFont typeface="Arial" charset="0"/>
              <a:buChar char="•"/>
            </a:pPr>
            <a:r>
              <a:rPr lang="en-US" baseline="0" dirty="0" smtClean="0"/>
              <a:t>However, as we mentioned earlier, SRPT cannot address the fact that a job may have uneven size at each datacenter, </a:t>
            </a:r>
          </a:p>
          <a:p>
            <a:pPr marL="171450" indent="-171450">
              <a:buFont typeface="Arial" charset="0"/>
              <a:buChar char="•"/>
            </a:pPr>
            <a:r>
              <a:rPr lang="en-US" baseline="0" dirty="0" smtClean="0"/>
              <a:t>Besides, each datacenter may have different existing queue length</a:t>
            </a:r>
          </a:p>
          <a:p>
            <a:pPr marL="0" indent="0">
              <a:buFont typeface="Arial" charset="0"/>
              <a:buNone/>
            </a:pPr>
            <a:r>
              <a:rPr lang="en-US" baseline="0" dirty="0" smtClean="0"/>
              <a:t>Therefore we should include all these 3 insights for designing the scheduling solution.</a:t>
            </a:r>
          </a:p>
          <a:p>
            <a:pPr marL="0" indent="0">
              <a:buFont typeface="Arial" charset="0"/>
              <a:buNone/>
            </a:pPr>
            <a:endParaRPr lang="en-US" baseline="0" dirty="0" smtClean="0"/>
          </a:p>
          <a:p>
            <a:pPr marL="0" indent="0">
              <a:buFont typeface="Arial" charset="0"/>
              <a:buNone/>
            </a:pPr>
            <a:r>
              <a:rPr lang="en-US" baseline="0" dirty="0" smtClean="0"/>
              <a:t>And actually, it is the bottleneck of the job that determines the completion time, not the job’s total size used by SRPT.</a:t>
            </a:r>
          </a:p>
          <a:p>
            <a:endParaRPr lang="en-US" dirty="0"/>
          </a:p>
        </p:txBody>
      </p:sp>
      <p:sp>
        <p:nvSpPr>
          <p:cNvPr id="4" name="Slide Number Placeholder 3"/>
          <p:cNvSpPr>
            <a:spLocks noGrp="1"/>
          </p:cNvSpPr>
          <p:nvPr>
            <p:ph type="sldNum" sz="quarter" idx="10"/>
          </p:nvPr>
        </p:nvSpPr>
        <p:spPr/>
        <p:txBody>
          <a:bodyPr/>
          <a:lstStyle/>
          <a:p>
            <a:fld id="{14569DF1-9E09-4351-9664-C0661C1D43FE}" type="slidenum">
              <a:rPr lang="en-US" smtClean="0"/>
              <a:t>8</a:t>
            </a:fld>
            <a:endParaRPr lang="en-US"/>
          </a:p>
        </p:txBody>
      </p:sp>
    </p:spTree>
    <p:extLst>
      <p:ext uri="{BB962C8B-B14F-4D97-AF65-F5344CB8AC3E}">
        <p14:creationId xmlns:p14="http://schemas.microsoft.com/office/powerpoint/2010/main" val="1287726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Font typeface="Arial" charset="0"/>
              <a:buNone/>
            </a:pPr>
            <a:r>
              <a:rPr lang="en-US" baseline="0" dirty="0" smtClean="0"/>
              <a:t>Now let’s talk about how SWAG actually works.</a:t>
            </a:r>
          </a:p>
          <a:p>
            <a:pPr marL="0" indent="0">
              <a:buFont typeface="Arial" charset="0"/>
              <a:buNone/>
            </a:pPr>
            <a:r>
              <a:rPr lang="en-US" baseline="0" dirty="0" smtClean="0"/>
              <a:t>The main idea is that SWAG would greedily select the fastest job at each time.</a:t>
            </a:r>
          </a:p>
          <a:p>
            <a:pPr marL="0" indent="0">
              <a:buFont typeface="Arial" charset="0"/>
              <a:buNone/>
            </a:pPr>
            <a:endParaRPr lang="en-US" baseline="0" dirty="0" smtClean="0"/>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baseline="0" dirty="0" smtClean="0"/>
              <a:t>Initially the system is empty, and we are selecting the first job to run.</a:t>
            </a:r>
          </a:p>
          <a:p>
            <a:pPr marL="0" indent="0">
              <a:buFont typeface="Arial" charset="0"/>
              <a:buNone/>
            </a:pPr>
            <a:r>
              <a:rPr lang="en-US" baseline="0" dirty="0" smtClean="0"/>
              <a:t>(going through the example)</a:t>
            </a:r>
          </a:p>
          <a:p>
            <a:pPr marL="0" indent="0">
              <a:buFont typeface="Arial" charset="0"/>
              <a:buNone/>
            </a:pPr>
            <a:r>
              <a:rPr lang="en-US" baseline="0" dirty="0" smtClean="0"/>
              <a:t>Finally the job order computed by SWAG is C, B and A, and it gives us 11.7 as average completion time.</a:t>
            </a:r>
          </a:p>
          <a:p>
            <a:pPr marL="0" indent="0">
              <a:buFont typeface="Arial" charset="0"/>
              <a:buNone/>
            </a:pPr>
            <a:endParaRPr lang="en-US" baseline="0" dirty="0" smtClean="0"/>
          </a:p>
          <a:p>
            <a:pPr marL="0" indent="0">
              <a:buFont typeface="Arial" charset="0"/>
              <a:buNone/>
            </a:pPr>
            <a:r>
              <a:rPr lang="en-US" baseline="0" dirty="0" smtClean="0"/>
              <a:t>We can see that SWAG is more computationally intensive than Reordering</a:t>
            </a:r>
          </a:p>
          <a:p>
            <a:pPr marL="0" indent="0">
              <a:buFont typeface="Arial" charset="0"/>
              <a:buNone/>
            </a:pPr>
            <a:r>
              <a:rPr lang="en-US" baseline="0" dirty="0" smtClean="0"/>
              <a:t>Yet it provides more performance improvements.</a:t>
            </a:r>
          </a:p>
          <a:p>
            <a:pPr marL="0" indent="0">
              <a:buFont typeface="Arial" charset="0"/>
              <a:buNone/>
            </a:pPr>
            <a:r>
              <a:rPr lang="en-US" baseline="0" dirty="0" smtClean="0"/>
              <a:t>In this example SWAG matches the optimal result.</a:t>
            </a:r>
          </a:p>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dirty="0" smtClean="0"/>
              <a:t>Next</a:t>
            </a:r>
            <a:r>
              <a:rPr lang="en-US" baseline="0" dirty="0" smtClean="0"/>
              <a:t> I am going to show how much performance improvements these 2 heuristics offer.</a:t>
            </a:r>
            <a:endParaRPr lang="en-US" dirty="0" smtClean="0"/>
          </a:p>
          <a:p>
            <a:pPr marL="0" indent="0">
              <a:buFont typeface="Arial" charset="0"/>
              <a:buNone/>
            </a:pPr>
            <a:endParaRPr lang="en-US" baseline="0" dirty="0" smtClean="0"/>
          </a:p>
        </p:txBody>
      </p:sp>
      <p:sp>
        <p:nvSpPr>
          <p:cNvPr id="4" name="投影片編號版面配置區 3"/>
          <p:cNvSpPr>
            <a:spLocks noGrp="1"/>
          </p:cNvSpPr>
          <p:nvPr>
            <p:ph type="sldNum" sz="quarter" idx="10"/>
          </p:nvPr>
        </p:nvSpPr>
        <p:spPr/>
        <p:txBody>
          <a:bodyPr/>
          <a:lstStyle/>
          <a:p>
            <a:fld id="{14569DF1-9E09-4351-9664-C0661C1D43FE}" type="slidenum">
              <a:rPr lang="en-US" smtClean="0"/>
              <a:t>9</a:t>
            </a:fld>
            <a:endParaRPr lang="en-US"/>
          </a:p>
        </p:txBody>
      </p:sp>
    </p:spTree>
    <p:extLst>
      <p:ext uri="{BB962C8B-B14F-4D97-AF65-F5344CB8AC3E}">
        <p14:creationId xmlns:p14="http://schemas.microsoft.com/office/powerpoint/2010/main" val="1097609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a:p>
        </p:txBody>
      </p:sp>
      <p:sp>
        <p:nvSpPr>
          <p:cNvPr id="4" name="日期版面配置區 3"/>
          <p:cNvSpPr>
            <a:spLocks noGrp="1"/>
          </p:cNvSpPr>
          <p:nvPr>
            <p:ph type="dt" sz="half" idx="10"/>
          </p:nvPr>
        </p:nvSpPr>
        <p:spPr/>
        <p:txBody>
          <a:bodyPr/>
          <a:lstStyle/>
          <a:p>
            <a:fld id="{105504BE-8B9D-4A0E-81A7-B03ACA347992}" type="datetimeFigureOut">
              <a:rPr lang="en-US" smtClean="0"/>
              <a:t>8/27/15</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EEBD8D05-8A42-4084-912C-7DFEED906B28}" type="slidenum">
              <a:rPr lang="en-US" smtClean="0"/>
              <a:t>‹#›</a:t>
            </a:fld>
            <a:endParaRPr lang="en-US"/>
          </a:p>
        </p:txBody>
      </p:sp>
    </p:spTree>
    <p:extLst>
      <p:ext uri="{BB962C8B-B14F-4D97-AF65-F5344CB8AC3E}">
        <p14:creationId xmlns:p14="http://schemas.microsoft.com/office/powerpoint/2010/main" val="1136511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p>
            <a:fld id="{105504BE-8B9D-4A0E-81A7-B03ACA347992}" type="datetimeFigureOut">
              <a:rPr lang="en-US" smtClean="0"/>
              <a:t>8/27/15</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EEBD8D05-8A42-4084-912C-7DFEED906B28}" type="slidenum">
              <a:rPr lang="en-US" smtClean="0"/>
              <a:t>‹#›</a:t>
            </a:fld>
            <a:endParaRPr lang="en-US"/>
          </a:p>
        </p:txBody>
      </p:sp>
    </p:spTree>
    <p:extLst>
      <p:ext uri="{BB962C8B-B14F-4D97-AF65-F5344CB8AC3E}">
        <p14:creationId xmlns:p14="http://schemas.microsoft.com/office/powerpoint/2010/main" val="4053554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p>
            <a:fld id="{105504BE-8B9D-4A0E-81A7-B03ACA347992}" type="datetimeFigureOut">
              <a:rPr lang="en-US" smtClean="0"/>
              <a:t>8/27/15</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EEBD8D05-8A42-4084-912C-7DFEED906B28}" type="slidenum">
              <a:rPr lang="en-US" smtClean="0"/>
              <a:t>‹#›</a:t>
            </a:fld>
            <a:endParaRPr lang="en-US"/>
          </a:p>
        </p:txBody>
      </p:sp>
    </p:spTree>
    <p:extLst>
      <p:ext uri="{BB962C8B-B14F-4D97-AF65-F5344CB8AC3E}">
        <p14:creationId xmlns:p14="http://schemas.microsoft.com/office/powerpoint/2010/main" val="33131789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4042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p>
            <a:fld id="{105504BE-8B9D-4A0E-81A7-B03ACA347992}" type="datetimeFigureOut">
              <a:rPr lang="en-US" smtClean="0"/>
              <a:t>8/27/15</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EEBD8D05-8A42-4084-912C-7DFEED906B28}" type="slidenum">
              <a:rPr lang="en-US" smtClean="0"/>
              <a:t>‹#›</a:t>
            </a:fld>
            <a:endParaRPr lang="en-US"/>
          </a:p>
        </p:txBody>
      </p:sp>
    </p:spTree>
    <p:extLst>
      <p:ext uri="{BB962C8B-B14F-4D97-AF65-F5344CB8AC3E}">
        <p14:creationId xmlns:p14="http://schemas.microsoft.com/office/powerpoint/2010/main" val="4239694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105504BE-8B9D-4A0E-81A7-B03ACA347992}" type="datetimeFigureOut">
              <a:rPr lang="en-US" smtClean="0"/>
              <a:t>8/27/15</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EEBD8D05-8A42-4084-912C-7DFEED906B28}" type="slidenum">
              <a:rPr lang="en-US" smtClean="0"/>
              <a:t>‹#›</a:t>
            </a:fld>
            <a:endParaRPr lang="en-US"/>
          </a:p>
        </p:txBody>
      </p:sp>
    </p:spTree>
    <p:extLst>
      <p:ext uri="{BB962C8B-B14F-4D97-AF65-F5344CB8AC3E}">
        <p14:creationId xmlns:p14="http://schemas.microsoft.com/office/powerpoint/2010/main" val="1305445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4"/>
          <p:cNvSpPr>
            <a:spLocks noGrp="1"/>
          </p:cNvSpPr>
          <p:nvPr>
            <p:ph type="dt" sz="half" idx="10"/>
          </p:nvPr>
        </p:nvSpPr>
        <p:spPr/>
        <p:txBody>
          <a:bodyPr/>
          <a:lstStyle/>
          <a:p>
            <a:fld id="{105504BE-8B9D-4A0E-81A7-B03ACA347992}" type="datetimeFigureOut">
              <a:rPr lang="en-US" smtClean="0"/>
              <a:t>8/27/15</a:t>
            </a:fld>
            <a:endParaRPr lang="en-US"/>
          </a:p>
        </p:txBody>
      </p:sp>
      <p:sp>
        <p:nvSpPr>
          <p:cNvPr id="6" name="頁尾版面配置區 5"/>
          <p:cNvSpPr>
            <a:spLocks noGrp="1"/>
          </p:cNvSpPr>
          <p:nvPr>
            <p:ph type="ftr" sz="quarter" idx="11"/>
          </p:nvPr>
        </p:nvSpPr>
        <p:spPr/>
        <p:txBody>
          <a:bodyPr/>
          <a:lstStyle/>
          <a:p>
            <a:endParaRPr lang="en-US"/>
          </a:p>
        </p:txBody>
      </p:sp>
      <p:sp>
        <p:nvSpPr>
          <p:cNvPr id="7" name="投影片編號版面配置區 6"/>
          <p:cNvSpPr>
            <a:spLocks noGrp="1"/>
          </p:cNvSpPr>
          <p:nvPr>
            <p:ph type="sldNum" sz="quarter" idx="12"/>
          </p:nvPr>
        </p:nvSpPr>
        <p:spPr/>
        <p:txBody>
          <a:bodyPr/>
          <a:lstStyle/>
          <a:p>
            <a:fld id="{EEBD8D05-8A42-4084-912C-7DFEED906B28}" type="slidenum">
              <a:rPr lang="en-US" smtClean="0"/>
              <a:t>‹#›</a:t>
            </a:fld>
            <a:endParaRPr lang="en-US"/>
          </a:p>
        </p:txBody>
      </p:sp>
    </p:spTree>
    <p:extLst>
      <p:ext uri="{BB962C8B-B14F-4D97-AF65-F5344CB8AC3E}">
        <p14:creationId xmlns:p14="http://schemas.microsoft.com/office/powerpoint/2010/main" val="2492400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6"/>
          <p:cNvSpPr>
            <a:spLocks noGrp="1"/>
          </p:cNvSpPr>
          <p:nvPr>
            <p:ph type="dt" sz="half" idx="10"/>
          </p:nvPr>
        </p:nvSpPr>
        <p:spPr/>
        <p:txBody>
          <a:bodyPr/>
          <a:lstStyle/>
          <a:p>
            <a:fld id="{105504BE-8B9D-4A0E-81A7-B03ACA347992}" type="datetimeFigureOut">
              <a:rPr lang="en-US" smtClean="0"/>
              <a:t>8/27/15</a:t>
            </a:fld>
            <a:endParaRPr lang="en-US"/>
          </a:p>
        </p:txBody>
      </p:sp>
      <p:sp>
        <p:nvSpPr>
          <p:cNvPr id="8" name="頁尾版面配置區 7"/>
          <p:cNvSpPr>
            <a:spLocks noGrp="1"/>
          </p:cNvSpPr>
          <p:nvPr>
            <p:ph type="ftr" sz="quarter" idx="11"/>
          </p:nvPr>
        </p:nvSpPr>
        <p:spPr/>
        <p:txBody>
          <a:bodyPr/>
          <a:lstStyle/>
          <a:p>
            <a:endParaRPr lang="en-US"/>
          </a:p>
        </p:txBody>
      </p:sp>
      <p:sp>
        <p:nvSpPr>
          <p:cNvPr id="9" name="投影片編號版面配置區 8"/>
          <p:cNvSpPr>
            <a:spLocks noGrp="1"/>
          </p:cNvSpPr>
          <p:nvPr>
            <p:ph type="sldNum" sz="quarter" idx="12"/>
          </p:nvPr>
        </p:nvSpPr>
        <p:spPr/>
        <p:txBody>
          <a:bodyPr/>
          <a:lstStyle/>
          <a:p>
            <a:fld id="{EEBD8D05-8A42-4084-912C-7DFEED906B28}" type="slidenum">
              <a:rPr lang="en-US" smtClean="0"/>
              <a:t>‹#›</a:t>
            </a:fld>
            <a:endParaRPr lang="en-US"/>
          </a:p>
        </p:txBody>
      </p:sp>
    </p:spTree>
    <p:extLst>
      <p:ext uri="{BB962C8B-B14F-4D97-AF65-F5344CB8AC3E}">
        <p14:creationId xmlns:p14="http://schemas.microsoft.com/office/powerpoint/2010/main" val="576900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日期版面配置區 2"/>
          <p:cNvSpPr>
            <a:spLocks noGrp="1"/>
          </p:cNvSpPr>
          <p:nvPr>
            <p:ph type="dt" sz="half" idx="10"/>
          </p:nvPr>
        </p:nvSpPr>
        <p:spPr/>
        <p:txBody>
          <a:bodyPr/>
          <a:lstStyle/>
          <a:p>
            <a:fld id="{105504BE-8B9D-4A0E-81A7-B03ACA347992}" type="datetimeFigureOut">
              <a:rPr lang="en-US" smtClean="0"/>
              <a:t>8/27/15</a:t>
            </a:fld>
            <a:endParaRPr lang="en-US"/>
          </a:p>
        </p:txBody>
      </p:sp>
      <p:sp>
        <p:nvSpPr>
          <p:cNvPr id="4" name="頁尾版面配置區 3"/>
          <p:cNvSpPr>
            <a:spLocks noGrp="1"/>
          </p:cNvSpPr>
          <p:nvPr>
            <p:ph type="ftr" sz="quarter" idx="11"/>
          </p:nvPr>
        </p:nvSpPr>
        <p:spPr/>
        <p:txBody>
          <a:bodyPr/>
          <a:lstStyle/>
          <a:p>
            <a:endParaRPr lang="en-US"/>
          </a:p>
        </p:txBody>
      </p:sp>
      <p:sp>
        <p:nvSpPr>
          <p:cNvPr id="5" name="投影片編號版面配置區 4"/>
          <p:cNvSpPr>
            <a:spLocks noGrp="1"/>
          </p:cNvSpPr>
          <p:nvPr>
            <p:ph type="sldNum" sz="quarter" idx="12"/>
          </p:nvPr>
        </p:nvSpPr>
        <p:spPr/>
        <p:txBody>
          <a:bodyPr/>
          <a:lstStyle/>
          <a:p>
            <a:fld id="{EEBD8D05-8A42-4084-912C-7DFEED906B28}" type="slidenum">
              <a:rPr lang="en-US" smtClean="0"/>
              <a:t>‹#›</a:t>
            </a:fld>
            <a:endParaRPr lang="en-US"/>
          </a:p>
        </p:txBody>
      </p:sp>
    </p:spTree>
    <p:extLst>
      <p:ext uri="{BB962C8B-B14F-4D97-AF65-F5344CB8AC3E}">
        <p14:creationId xmlns:p14="http://schemas.microsoft.com/office/powerpoint/2010/main" val="1867699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105504BE-8B9D-4A0E-81A7-B03ACA347992}" type="datetimeFigureOut">
              <a:rPr lang="en-US" smtClean="0"/>
              <a:t>8/27/15</a:t>
            </a:fld>
            <a:endParaRPr lang="en-US"/>
          </a:p>
        </p:txBody>
      </p:sp>
      <p:sp>
        <p:nvSpPr>
          <p:cNvPr id="3" name="頁尾版面配置區 2"/>
          <p:cNvSpPr>
            <a:spLocks noGrp="1"/>
          </p:cNvSpPr>
          <p:nvPr>
            <p:ph type="ftr" sz="quarter" idx="11"/>
          </p:nvPr>
        </p:nvSpPr>
        <p:spPr/>
        <p:txBody>
          <a:bodyPr/>
          <a:lstStyle/>
          <a:p>
            <a:endParaRPr lang="en-US"/>
          </a:p>
        </p:txBody>
      </p:sp>
      <p:sp>
        <p:nvSpPr>
          <p:cNvPr id="4" name="投影片編號版面配置區 3"/>
          <p:cNvSpPr>
            <a:spLocks noGrp="1"/>
          </p:cNvSpPr>
          <p:nvPr>
            <p:ph type="sldNum" sz="quarter" idx="12"/>
          </p:nvPr>
        </p:nvSpPr>
        <p:spPr/>
        <p:txBody>
          <a:bodyPr/>
          <a:lstStyle/>
          <a:p>
            <a:fld id="{EEBD8D05-8A42-4084-912C-7DFEED906B28}" type="slidenum">
              <a:rPr lang="en-US" smtClean="0"/>
              <a:t>‹#›</a:t>
            </a:fld>
            <a:endParaRPr lang="en-US"/>
          </a:p>
        </p:txBody>
      </p:sp>
    </p:spTree>
    <p:extLst>
      <p:ext uri="{BB962C8B-B14F-4D97-AF65-F5344CB8AC3E}">
        <p14:creationId xmlns:p14="http://schemas.microsoft.com/office/powerpoint/2010/main" val="2053215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105504BE-8B9D-4A0E-81A7-B03ACA347992}" type="datetimeFigureOut">
              <a:rPr lang="en-US" smtClean="0"/>
              <a:t>8/27/15</a:t>
            </a:fld>
            <a:endParaRPr lang="en-US"/>
          </a:p>
        </p:txBody>
      </p:sp>
      <p:sp>
        <p:nvSpPr>
          <p:cNvPr id="6" name="頁尾版面配置區 5"/>
          <p:cNvSpPr>
            <a:spLocks noGrp="1"/>
          </p:cNvSpPr>
          <p:nvPr>
            <p:ph type="ftr" sz="quarter" idx="11"/>
          </p:nvPr>
        </p:nvSpPr>
        <p:spPr/>
        <p:txBody>
          <a:bodyPr/>
          <a:lstStyle/>
          <a:p>
            <a:endParaRPr lang="en-US"/>
          </a:p>
        </p:txBody>
      </p:sp>
      <p:sp>
        <p:nvSpPr>
          <p:cNvPr id="7" name="投影片編號版面配置區 6"/>
          <p:cNvSpPr>
            <a:spLocks noGrp="1"/>
          </p:cNvSpPr>
          <p:nvPr>
            <p:ph type="sldNum" sz="quarter" idx="12"/>
          </p:nvPr>
        </p:nvSpPr>
        <p:spPr/>
        <p:txBody>
          <a:bodyPr/>
          <a:lstStyle/>
          <a:p>
            <a:fld id="{EEBD8D05-8A42-4084-912C-7DFEED906B28}" type="slidenum">
              <a:rPr lang="en-US" smtClean="0"/>
              <a:t>‹#›</a:t>
            </a:fld>
            <a:endParaRPr lang="en-US"/>
          </a:p>
        </p:txBody>
      </p:sp>
    </p:spTree>
    <p:extLst>
      <p:ext uri="{BB962C8B-B14F-4D97-AF65-F5344CB8AC3E}">
        <p14:creationId xmlns:p14="http://schemas.microsoft.com/office/powerpoint/2010/main" val="277130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105504BE-8B9D-4A0E-81A7-B03ACA347992}" type="datetimeFigureOut">
              <a:rPr lang="en-US" smtClean="0"/>
              <a:t>8/27/15</a:t>
            </a:fld>
            <a:endParaRPr lang="en-US"/>
          </a:p>
        </p:txBody>
      </p:sp>
      <p:sp>
        <p:nvSpPr>
          <p:cNvPr id="6" name="頁尾版面配置區 5"/>
          <p:cNvSpPr>
            <a:spLocks noGrp="1"/>
          </p:cNvSpPr>
          <p:nvPr>
            <p:ph type="ftr" sz="quarter" idx="11"/>
          </p:nvPr>
        </p:nvSpPr>
        <p:spPr/>
        <p:txBody>
          <a:bodyPr/>
          <a:lstStyle/>
          <a:p>
            <a:endParaRPr lang="en-US"/>
          </a:p>
        </p:txBody>
      </p:sp>
      <p:sp>
        <p:nvSpPr>
          <p:cNvPr id="7" name="投影片編號版面配置區 6"/>
          <p:cNvSpPr>
            <a:spLocks noGrp="1"/>
          </p:cNvSpPr>
          <p:nvPr>
            <p:ph type="sldNum" sz="quarter" idx="12"/>
          </p:nvPr>
        </p:nvSpPr>
        <p:spPr/>
        <p:txBody>
          <a:bodyPr/>
          <a:lstStyle/>
          <a:p>
            <a:fld id="{EEBD8D05-8A42-4084-912C-7DFEED906B28}" type="slidenum">
              <a:rPr lang="en-US" smtClean="0"/>
              <a:t>‹#›</a:t>
            </a:fld>
            <a:endParaRPr lang="en-US"/>
          </a:p>
        </p:txBody>
      </p:sp>
    </p:spTree>
    <p:extLst>
      <p:ext uri="{BB962C8B-B14F-4D97-AF65-F5344CB8AC3E}">
        <p14:creationId xmlns:p14="http://schemas.microsoft.com/office/powerpoint/2010/main" val="19471472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5504BE-8B9D-4A0E-81A7-B03ACA347992}" type="datetimeFigureOut">
              <a:rPr lang="en-US" smtClean="0"/>
              <a:t>8/27/15</a:t>
            </a:fld>
            <a:endParaRPr 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BD8D05-8A42-4084-912C-7DFEED906B28}" type="slidenum">
              <a:rPr lang="en-US" smtClean="0"/>
              <a:t>‹#›</a:t>
            </a:fld>
            <a:endParaRPr lang="en-US"/>
          </a:p>
        </p:txBody>
      </p:sp>
    </p:spTree>
    <p:extLst>
      <p:ext uri="{BB962C8B-B14F-4D97-AF65-F5344CB8AC3E}">
        <p14:creationId xmlns:p14="http://schemas.microsoft.com/office/powerpoint/2010/main" val="4224460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chart" Target="../charts/char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mailto:Chienchun.hung@usc.edu"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chart" Target="../charts/char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chart" Target="../charts/char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4.tif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b="1" dirty="0" smtClean="0"/>
              <a:t>Scheduling Jobs Across </a:t>
            </a:r>
            <a:br>
              <a:rPr lang="en-US" altLang="zh-TW" b="1" dirty="0" smtClean="0"/>
            </a:br>
            <a:r>
              <a:rPr lang="en-US" altLang="zh-TW" b="1" dirty="0" smtClean="0"/>
              <a:t>Geo-distributed Datacenters</a:t>
            </a:r>
            <a:endParaRPr lang="en-US" b="1" dirty="0"/>
          </a:p>
        </p:txBody>
      </p:sp>
      <p:sp>
        <p:nvSpPr>
          <p:cNvPr id="3" name="副標題 2"/>
          <p:cNvSpPr>
            <a:spLocks noGrp="1"/>
          </p:cNvSpPr>
          <p:nvPr>
            <p:ph type="subTitle" idx="1"/>
          </p:nvPr>
        </p:nvSpPr>
        <p:spPr>
          <a:xfrm>
            <a:off x="609600" y="3886200"/>
            <a:ext cx="7848600" cy="1752600"/>
          </a:xfrm>
        </p:spPr>
        <p:txBody>
          <a:bodyPr/>
          <a:lstStyle/>
          <a:p>
            <a:r>
              <a:rPr lang="en-US" dirty="0" err="1" smtClean="0"/>
              <a:t>Chien</a:t>
            </a:r>
            <a:r>
              <a:rPr lang="en-US" dirty="0" smtClean="0"/>
              <a:t>-Chun Hung, </a:t>
            </a:r>
            <a:r>
              <a:rPr lang="en-US" dirty="0" err="1" smtClean="0"/>
              <a:t>Leana</a:t>
            </a:r>
            <a:r>
              <a:rPr lang="en-US" dirty="0" smtClean="0"/>
              <a:t> </a:t>
            </a:r>
            <a:r>
              <a:rPr lang="en-US" dirty="0" err="1" smtClean="0"/>
              <a:t>Golubchik</a:t>
            </a:r>
            <a:r>
              <a:rPr lang="en-US" dirty="0" smtClean="0"/>
              <a:t>, </a:t>
            </a:r>
            <a:r>
              <a:rPr lang="en-US" dirty="0" err="1" smtClean="0"/>
              <a:t>Minlan</a:t>
            </a:r>
            <a:r>
              <a:rPr lang="en-US" dirty="0" smtClean="0"/>
              <a:t> Yu</a:t>
            </a:r>
          </a:p>
          <a:p>
            <a:r>
              <a:rPr lang="en-US" dirty="0" smtClean="0"/>
              <a:t>Department of Computer Science</a:t>
            </a:r>
          </a:p>
          <a:p>
            <a:r>
              <a:rPr lang="en-US" dirty="0" smtClean="0"/>
              <a:t>University of Southern California</a:t>
            </a:r>
            <a:endParaRPr lang="en-US" dirty="0"/>
          </a:p>
        </p:txBody>
      </p:sp>
    </p:spTree>
    <p:extLst>
      <p:ext uri="{BB962C8B-B14F-4D97-AF65-F5344CB8AC3E}">
        <p14:creationId xmlns:p14="http://schemas.microsoft.com/office/powerpoint/2010/main" val="12301040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smtClean="0"/>
              <a:t>Simulation Settings</a:t>
            </a:r>
            <a:endParaRPr lang="en-US" dirty="0"/>
          </a:p>
        </p:txBody>
      </p:sp>
      <p:sp>
        <p:nvSpPr>
          <p:cNvPr id="3" name="內容版面配置區 2"/>
          <p:cNvSpPr>
            <a:spLocks noGrp="1"/>
          </p:cNvSpPr>
          <p:nvPr>
            <p:ph idx="1"/>
          </p:nvPr>
        </p:nvSpPr>
        <p:spPr/>
        <p:txBody>
          <a:bodyPr>
            <a:normAutofit lnSpcReduction="10000"/>
          </a:bodyPr>
          <a:lstStyle/>
          <a:p>
            <a:r>
              <a:rPr lang="en-US" dirty="0" smtClean="0"/>
              <a:t>Real job size information (</a:t>
            </a:r>
            <a:r>
              <a:rPr lang="en-US" b="1" dirty="0" smtClean="0"/>
              <a:t>Facebook</a:t>
            </a:r>
            <a:r>
              <a:rPr lang="en-US" dirty="0" smtClean="0"/>
              <a:t>, </a:t>
            </a:r>
            <a:r>
              <a:rPr lang="en-US" b="1" dirty="0" smtClean="0"/>
              <a:t>Google</a:t>
            </a:r>
            <a:r>
              <a:rPr lang="en-US" dirty="0" smtClean="0"/>
              <a:t>)</a:t>
            </a:r>
          </a:p>
          <a:p>
            <a:r>
              <a:rPr lang="en-US" b="1" dirty="0" smtClean="0"/>
              <a:t>Poisson arrival process</a:t>
            </a:r>
            <a:r>
              <a:rPr lang="en-US" dirty="0" smtClean="0"/>
              <a:t>; </a:t>
            </a:r>
            <a:r>
              <a:rPr lang="en-US" dirty="0" smtClean="0">
                <a:solidFill>
                  <a:srgbClr val="0000FF"/>
                </a:solidFill>
              </a:rPr>
              <a:t>200 – 500 </a:t>
            </a:r>
            <a:r>
              <a:rPr lang="en-US" dirty="0" err="1" smtClean="0">
                <a:solidFill>
                  <a:srgbClr val="0000FF"/>
                </a:solidFill>
              </a:rPr>
              <a:t>ms</a:t>
            </a:r>
            <a:endParaRPr lang="en-US" dirty="0" smtClean="0">
              <a:solidFill>
                <a:srgbClr val="0000FF"/>
              </a:solidFill>
            </a:endParaRPr>
          </a:p>
          <a:p>
            <a:r>
              <a:rPr lang="en-US" dirty="0" smtClean="0"/>
              <a:t>Sensitivity experiments</a:t>
            </a:r>
          </a:p>
          <a:p>
            <a:pPr lvl="1"/>
            <a:r>
              <a:rPr lang="en-US" dirty="0" smtClean="0"/>
              <a:t>System utilization: 40% - 80% </a:t>
            </a:r>
            <a:r>
              <a:rPr lang="en-US" dirty="0" smtClean="0">
                <a:solidFill>
                  <a:srgbClr val="0000FF"/>
                </a:solidFill>
              </a:rPr>
              <a:t>(default: 70%)</a:t>
            </a:r>
          </a:p>
          <a:p>
            <a:pPr lvl="1"/>
            <a:r>
              <a:rPr lang="en-US" dirty="0"/>
              <a:t>Task distribution: </a:t>
            </a:r>
            <a:r>
              <a:rPr lang="en-US" dirty="0" err="1" smtClean="0"/>
              <a:t>Zipf</a:t>
            </a:r>
            <a:r>
              <a:rPr lang="en-US" dirty="0" smtClean="0"/>
              <a:t> distribution </a:t>
            </a:r>
            <a:r>
              <a:rPr lang="en-US" dirty="0" smtClean="0">
                <a:solidFill>
                  <a:srgbClr val="0000FF"/>
                </a:solidFill>
              </a:rPr>
              <a:t>(default: 2)</a:t>
            </a:r>
            <a:endParaRPr lang="en-US" dirty="0">
              <a:solidFill>
                <a:srgbClr val="0000FF"/>
              </a:solidFill>
            </a:endParaRPr>
          </a:p>
          <a:p>
            <a:pPr lvl="1"/>
            <a:r>
              <a:rPr lang="en-US" dirty="0"/>
              <a:t>Number of datacenters: </a:t>
            </a:r>
            <a:r>
              <a:rPr lang="en-US" dirty="0" smtClean="0"/>
              <a:t>10 - 30 </a:t>
            </a:r>
            <a:r>
              <a:rPr lang="en-US" dirty="0">
                <a:solidFill>
                  <a:srgbClr val="0000FF"/>
                </a:solidFill>
              </a:rPr>
              <a:t>(</a:t>
            </a:r>
            <a:r>
              <a:rPr lang="en-US" dirty="0" smtClean="0">
                <a:solidFill>
                  <a:srgbClr val="0000FF"/>
                </a:solidFill>
              </a:rPr>
              <a:t>default: 30)</a:t>
            </a:r>
          </a:p>
          <a:p>
            <a:pPr lvl="1"/>
            <a:r>
              <a:rPr lang="en-US" dirty="0" smtClean="0"/>
              <a:t>Fairness across different job sizes</a:t>
            </a:r>
          </a:p>
          <a:p>
            <a:pPr lvl="1"/>
            <a:r>
              <a:rPr lang="en-US" dirty="0" smtClean="0"/>
              <a:t>System overhead</a:t>
            </a:r>
          </a:p>
          <a:p>
            <a:pPr lvl="1"/>
            <a:r>
              <a:rPr lang="en-US" dirty="0" smtClean="0"/>
              <a:t>Robustness to estimation accuracy</a:t>
            </a:r>
          </a:p>
          <a:p>
            <a:pPr lvl="1"/>
            <a:endParaRPr lang="en-US" dirty="0"/>
          </a:p>
        </p:txBody>
      </p:sp>
    </p:spTree>
    <p:extLst>
      <p:ext uri="{BB962C8B-B14F-4D97-AF65-F5344CB8AC3E}">
        <p14:creationId xmlns:p14="http://schemas.microsoft.com/office/powerpoint/2010/main" val="3878483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dirty="0" smtClean="0"/>
              <a:t>Performance Improvements</a:t>
            </a:r>
            <a:br>
              <a:rPr lang="en-US" dirty="0" smtClean="0"/>
            </a:br>
            <a:r>
              <a:rPr lang="en-US" sz="2700" dirty="0" smtClean="0"/>
              <a:t>Average job completion time normalized by FCFS</a:t>
            </a:r>
            <a:br>
              <a:rPr lang="en-US" sz="2700" dirty="0" smtClean="0"/>
            </a:br>
            <a:endParaRPr lang="en-US" sz="2700" dirty="0"/>
          </a:p>
        </p:txBody>
      </p:sp>
      <p:sp>
        <p:nvSpPr>
          <p:cNvPr id="3" name="內容版面配置區 2"/>
          <p:cNvSpPr>
            <a:spLocks noGrp="1"/>
          </p:cNvSpPr>
          <p:nvPr>
            <p:ph idx="1"/>
          </p:nvPr>
        </p:nvSpPr>
        <p:spPr>
          <a:xfrm>
            <a:off x="457200" y="1371600"/>
            <a:ext cx="8229600" cy="4525963"/>
          </a:xfrm>
        </p:spPr>
        <p:txBody>
          <a:bodyPr>
            <a:normAutofit/>
          </a:bodyPr>
          <a:lstStyle/>
          <a:p>
            <a:r>
              <a:rPr lang="en-US" sz="2400" dirty="0" smtClean="0"/>
              <a:t>More improvements as utilization increases.</a:t>
            </a:r>
          </a:p>
          <a:p>
            <a:pPr lvl="1"/>
            <a:r>
              <a:rPr lang="en-US" sz="2000" dirty="0" smtClean="0"/>
              <a:t>At 80%, Reordering improves SRPT by </a:t>
            </a:r>
            <a:r>
              <a:rPr lang="en-US" sz="2000" b="1" dirty="0" smtClean="0">
                <a:solidFill>
                  <a:srgbClr val="00B050"/>
                </a:solidFill>
              </a:rPr>
              <a:t>30%</a:t>
            </a:r>
            <a:r>
              <a:rPr lang="en-US" sz="2000" dirty="0" smtClean="0"/>
              <a:t>, SWAG improves by </a:t>
            </a:r>
            <a:r>
              <a:rPr lang="en-US" sz="2000" b="1" dirty="0" smtClean="0">
                <a:solidFill>
                  <a:srgbClr val="0000FF"/>
                </a:solidFill>
              </a:rPr>
              <a:t>40%</a:t>
            </a:r>
            <a:r>
              <a:rPr lang="en-US" sz="2000" dirty="0" smtClean="0"/>
              <a:t>.</a:t>
            </a:r>
          </a:p>
          <a:p>
            <a:pPr lvl="1"/>
            <a:r>
              <a:rPr lang="en-US" sz="2000" dirty="0" smtClean="0"/>
              <a:t>Improvements are up to </a:t>
            </a:r>
            <a:r>
              <a:rPr lang="en-US" sz="2000" b="1" dirty="0" smtClean="0">
                <a:solidFill>
                  <a:srgbClr val="00B050"/>
                </a:solidFill>
              </a:rPr>
              <a:t>35%</a:t>
            </a:r>
            <a:r>
              <a:rPr lang="en-US" sz="2000" dirty="0" smtClean="0"/>
              <a:t> from Reordering; </a:t>
            </a:r>
            <a:r>
              <a:rPr lang="en-US" sz="2000" b="1" dirty="0" smtClean="0">
                <a:solidFill>
                  <a:srgbClr val="0000FF"/>
                </a:solidFill>
              </a:rPr>
              <a:t>50%</a:t>
            </a:r>
            <a:r>
              <a:rPr lang="en-US" sz="2000" dirty="0" smtClean="0">
                <a:solidFill>
                  <a:srgbClr val="0000FF"/>
                </a:solidFill>
              </a:rPr>
              <a:t> </a:t>
            </a:r>
            <a:r>
              <a:rPr lang="en-US" sz="2000" dirty="0" smtClean="0"/>
              <a:t>from SWAG.</a:t>
            </a:r>
          </a:p>
          <a:p>
            <a:r>
              <a:rPr lang="en-US" sz="2400" dirty="0" smtClean="0"/>
              <a:t>SWAG achieves performance within </a:t>
            </a:r>
            <a:r>
              <a:rPr lang="en-US" sz="2400" b="1" dirty="0" smtClean="0">
                <a:solidFill>
                  <a:srgbClr val="7030A0"/>
                </a:solidFill>
              </a:rPr>
              <a:t>5% </a:t>
            </a:r>
            <a:r>
              <a:rPr lang="en-US" sz="2400" dirty="0" smtClean="0"/>
              <a:t>of Optimal.</a:t>
            </a:r>
            <a:endParaRPr lang="en-US" sz="2400" dirty="0"/>
          </a:p>
        </p:txBody>
      </p:sp>
      <p:grpSp>
        <p:nvGrpSpPr>
          <p:cNvPr id="6" name="Group 5"/>
          <p:cNvGrpSpPr/>
          <p:nvPr/>
        </p:nvGrpSpPr>
        <p:grpSpPr>
          <a:xfrm>
            <a:off x="175679" y="3352800"/>
            <a:ext cx="8968321" cy="3389531"/>
            <a:chOff x="175679" y="3352800"/>
            <a:chExt cx="8968321" cy="3389531"/>
          </a:xfrm>
        </p:grpSpPr>
        <p:graphicFrame>
          <p:nvGraphicFramePr>
            <p:cNvPr id="5" name="圖表 4"/>
            <p:cNvGraphicFramePr>
              <a:graphicFrameLocks/>
            </p:cNvGraphicFramePr>
            <p:nvPr>
              <p:extLst>
                <p:ext uri="{D42A27DB-BD31-4B8C-83A1-F6EECF244321}">
                  <p14:modId xmlns:p14="http://schemas.microsoft.com/office/powerpoint/2010/main" val="522971726"/>
                </p:ext>
              </p:extLst>
            </p:nvPr>
          </p:nvGraphicFramePr>
          <p:xfrm>
            <a:off x="533400" y="3352800"/>
            <a:ext cx="8610600" cy="3371850"/>
          </p:xfrm>
          <a:graphic>
            <a:graphicData uri="http://schemas.openxmlformats.org/drawingml/2006/chart">
              <c:chart xmlns:c="http://schemas.openxmlformats.org/drawingml/2006/chart" xmlns:r="http://schemas.openxmlformats.org/officeDocument/2006/relationships" r:id="rId3"/>
            </a:graphicData>
          </a:graphic>
        </p:graphicFrame>
        <p:sp>
          <p:nvSpPr>
            <p:cNvPr id="4" name="文字方塊 3"/>
            <p:cNvSpPr txBox="1"/>
            <p:nvPr/>
          </p:nvSpPr>
          <p:spPr>
            <a:xfrm>
              <a:off x="7543800" y="6096000"/>
              <a:ext cx="1295400" cy="646331"/>
            </a:xfrm>
            <a:prstGeom prst="rect">
              <a:avLst/>
            </a:prstGeom>
            <a:noFill/>
          </p:spPr>
          <p:txBody>
            <a:bodyPr wrap="square" rtlCol="0">
              <a:spAutoFit/>
            </a:bodyPr>
            <a:lstStyle/>
            <a:p>
              <a:r>
                <a:rPr lang="en-US" b="1" dirty="0" smtClean="0"/>
                <a:t>System Utilization</a:t>
              </a:r>
              <a:endParaRPr lang="en-US" b="1" dirty="0"/>
            </a:p>
          </p:txBody>
        </p:sp>
        <p:sp>
          <p:nvSpPr>
            <p:cNvPr id="7" name="文字方塊 6"/>
            <p:cNvSpPr txBox="1"/>
            <p:nvPr/>
          </p:nvSpPr>
          <p:spPr>
            <a:xfrm rot="10800000">
              <a:off x="175679" y="3505200"/>
              <a:ext cx="461665" cy="2706469"/>
            </a:xfrm>
            <a:prstGeom prst="rect">
              <a:avLst/>
            </a:prstGeom>
            <a:noFill/>
          </p:spPr>
          <p:txBody>
            <a:bodyPr vert="eaVert" wrap="square" rtlCol="0">
              <a:spAutoFit/>
            </a:bodyPr>
            <a:lstStyle/>
            <a:p>
              <a:pPr algn="ctr"/>
              <a:r>
                <a:rPr lang="en-US" b="1" dirty="0" smtClean="0"/>
                <a:t>Average Completion time</a:t>
              </a:r>
              <a:endParaRPr lang="en-US" b="1" dirty="0"/>
            </a:p>
          </p:txBody>
        </p:sp>
      </p:grpSp>
      <p:cxnSp>
        <p:nvCxnSpPr>
          <p:cNvPr id="9" name="Straight Arrow Connector 8"/>
          <p:cNvCxnSpPr/>
          <p:nvPr/>
        </p:nvCxnSpPr>
        <p:spPr>
          <a:xfrm>
            <a:off x="6705600" y="4876800"/>
            <a:ext cx="0" cy="381000"/>
          </a:xfrm>
          <a:prstGeom prst="straightConnector1">
            <a:avLst/>
          </a:prstGeom>
          <a:ln w="254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010400" y="4876800"/>
            <a:ext cx="0" cy="533400"/>
          </a:xfrm>
          <a:prstGeom prst="straightConnector1">
            <a:avLst/>
          </a:prstGeom>
          <a:ln w="25400">
            <a:solidFill>
              <a:srgbClr val="0000FF"/>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139288" y="4236088"/>
            <a:ext cx="914400" cy="584775"/>
          </a:xfrm>
          <a:prstGeom prst="rect">
            <a:avLst/>
          </a:prstGeom>
          <a:noFill/>
        </p:spPr>
        <p:txBody>
          <a:bodyPr wrap="square" rtlCol="0">
            <a:spAutoFit/>
          </a:bodyPr>
          <a:lstStyle/>
          <a:p>
            <a:r>
              <a:rPr lang="en-US" sz="3200" b="1" dirty="0">
                <a:solidFill>
                  <a:srgbClr val="00B050"/>
                </a:solidFill>
              </a:rPr>
              <a:t>30%</a:t>
            </a:r>
          </a:p>
        </p:txBody>
      </p:sp>
      <p:sp>
        <p:nvSpPr>
          <p:cNvPr id="17" name="TextBox 16"/>
          <p:cNvSpPr txBox="1"/>
          <p:nvPr/>
        </p:nvSpPr>
        <p:spPr>
          <a:xfrm>
            <a:off x="6955844" y="4550194"/>
            <a:ext cx="914400" cy="584775"/>
          </a:xfrm>
          <a:prstGeom prst="rect">
            <a:avLst/>
          </a:prstGeom>
          <a:noFill/>
        </p:spPr>
        <p:txBody>
          <a:bodyPr wrap="square" rtlCol="0">
            <a:spAutoFit/>
          </a:bodyPr>
          <a:lstStyle/>
          <a:p>
            <a:r>
              <a:rPr lang="en-US" sz="3200" b="1" dirty="0" smtClean="0">
                <a:solidFill>
                  <a:srgbClr val="0000FF"/>
                </a:solidFill>
              </a:rPr>
              <a:t>40</a:t>
            </a:r>
            <a:r>
              <a:rPr lang="en-US" sz="3200" b="1" dirty="0">
                <a:solidFill>
                  <a:srgbClr val="0000FF"/>
                </a:solidFill>
              </a:rPr>
              <a:t>%</a:t>
            </a:r>
          </a:p>
        </p:txBody>
      </p:sp>
    </p:spTree>
    <p:extLst>
      <p:ext uri="{BB962C8B-B14F-4D97-AF65-F5344CB8AC3E}">
        <p14:creationId xmlns:p14="http://schemas.microsoft.com/office/powerpoint/2010/main" val="2930021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par>
                                <p:cTn id="18" presetID="2" presetClass="entr" presetSubtype="4"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fill="hold"/>
                                        <p:tgtEl>
                                          <p:spTgt spid="16"/>
                                        </p:tgtEl>
                                        <p:attrNameLst>
                                          <p:attrName>ppt_x</p:attrName>
                                        </p:attrNameLst>
                                      </p:cBhvr>
                                      <p:tavLst>
                                        <p:tav tm="0">
                                          <p:val>
                                            <p:strVal val="#ppt_x"/>
                                          </p:val>
                                        </p:tav>
                                        <p:tav tm="100000">
                                          <p:val>
                                            <p:strVal val="#ppt_x"/>
                                          </p:val>
                                        </p:tav>
                                      </p:tavLst>
                                    </p:anim>
                                    <p:anim calcmode="lin" valueType="num">
                                      <p:cBhvr additive="base">
                                        <p:cTn id="21" dur="500" fill="hold"/>
                                        <p:tgtEl>
                                          <p:spTgt spid="16"/>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fill="hold"/>
                                        <p:tgtEl>
                                          <p:spTgt spid="17"/>
                                        </p:tgtEl>
                                        <p:attrNameLst>
                                          <p:attrName>ppt_x</p:attrName>
                                        </p:attrNameLst>
                                      </p:cBhvr>
                                      <p:tavLst>
                                        <p:tav tm="0">
                                          <p:val>
                                            <p:strVal val="#ppt_x"/>
                                          </p:val>
                                        </p:tav>
                                        <p:tav tm="100000">
                                          <p:val>
                                            <p:strVal val="#ppt_x"/>
                                          </p:val>
                                        </p:tav>
                                      </p:tavLst>
                                    </p:anim>
                                    <p:anim calcmode="lin" valueType="num">
                                      <p:cBhvr additive="base">
                                        <p:cTn id="3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blinds(horizontal)">
                                      <p:cBhvr>
                                        <p:cTn id="38" dur="5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blinds(horizontal)">
                                      <p:cBhvr>
                                        <p:cTn id="4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smtClean="0"/>
              <a:t>Other Key Results</a:t>
            </a:r>
            <a:endParaRPr lang="en-US" dirty="0"/>
          </a:p>
        </p:txBody>
      </p:sp>
      <p:sp>
        <p:nvSpPr>
          <p:cNvPr id="3" name="內容版面配置區 2"/>
          <p:cNvSpPr>
            <a:spLocks noGrp="1"/>
          </p:cNvSpPr>
          <p:nvPr>
            <p:ph idx="1"/>
          </p:nvPr>
        </p:nvSpPr>
        <p:spPr/>
        <p:txBody>
          <a:bodyPr>
            <a:normAutofit lnSpcReduction="10000"/>
          </a:bodyPr>
          <a:lstStyle/>
          <a:p>
            <a:r>
              <a:rPr lang="en-US" dirty="0" smtClean="0"/>
              <a:t>Sensitivity to task distribution</a:t>
            </a:r>
          </a:p>
          <a:p>
            <a:pPr lvl="1"/>
            <a:r>
              <a:rPr lang="en-US" dirty="0" smtClean="0">
                <a:solidFill>
                  <a:srgbClr val="0000FF"/>
                </a:solidFill>
              </a:rPr>
              <a:t>Most improvements in skewed settings</a:t>
            </a:r>
          </a:p>
          <a:p>
            <a:pPr lvl="2"/>
            <a:r>
              <a:rPr lang="en-US" dirty="0" smtClean="0"/>
              <a:t>E.g., </a:t>
            </a:r>
            <a:r>
              <a:rPr lang="en-US" dirty="0" err="1" smtClean="0"/>
              <a:t>Zipf</a:t>
            </a:r>
            <a:r>
              <a:rPr lang="en-US" dirty="0" smtClean="0"/>
              <a:t> distribution with parameter 2</a:t>
            </a:r>
          </a:p>
          <a:p>
            <a:pPr lvl="1"/>
            <a:r>
              <a:rPr lang="en-US" dirty="0" smtClean="0">
                <a:solidFill>
                  <a:srgbClr val="0000FF"/>
                </a:solidFill>
              </a:rPr>
              <a:t>Similar performance in extreme scenarios</a:t>
            </a:r>
          </a:p>
          <a:p>
            <a:pPr lvl="2"/>
            <a:r>
              <a:rPr lang="en-US" dirty="0" smtClean="0"/>
              <a:t>E.g., uniform (no-skew), single-DC </a:t>
            </a:r>
          </a:p>
          <a:p>
            <a:endParaRPr lang="en-US" dirty="0" smtClean="0"/>
          </a:p>
          <a:p>
            <a:r>
              <a:rPr lang="en-US" dirty="0" smtClean="0"/>
              <a:t>Fairness across different job classes</a:t>
            </a:r>
          </a:p>
          <a:p>
            <a:pPr lvl="1"/>
            <a:r>
              <a:rPr lang="en-US" dirty="0" smtClean="0"/>
              <a:t>All solutions perform similarly for small jobs</a:t>
            </a:r>
          </a:p>
          <a:p>
            <a:pPr lvl="1"/>
            <a:r>
              <a:rPr lang="en-US" dirty="0" smtClean="0">
                <a:solidFill>
                  <a:srgbClr val="0000FF"/>
                </a:solidFill>
              </a:rPr>
              <a:t>SWAG and Reordering outperform for large jobs</a:t>
            </a:r>
            <a:endParaRPr lang="en-US" dirty="0">
              <a:solidFill>
                <a:srgbClr val="0000FF"/>
              </a:solidFill>
            </a:endParaRPr>
          </a:p>
        </p:txBody>
      </p:sp>
    </p:spTree>
    <p:extLst>
      <p:ext uri="{BB962C8B-B14F-4D97-AF65-F5344CB8AC3E}">
        <p14:creationId xmlns:p14="http://schemas.microsoft.com/office/powerpoint/2010/main" val="13467759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smtClean="0"/>
              <a:t>Summary</a:t>
            </a:r>
            <a:endParaRPr lang="en-US" dirty="0"/>
          </a:p>
        </p:txBody>
      </p:sp>
      <p:sp>
        <p:nvSpPr>
          <p:cNvPr id="3" name="內容版面配置區 2"/>
          <p:cNvSpPr>
            <a:spLocks noGrp="1"/>
          </p:cNvSpPr>
          <p:nvPr>
            <p:ph idx="1"/>
          </p:nvPr>
        </p:nvSpPr>
        <p:spPr>
          <a:xfrm>
            <a:off x="152400" y="1524000"/>
            <a:ext cx="8991600" cy="4953000"/>
          </a:xfrm>
        </p:spPr>
        <p:txBody>
          <a:bodyPr>
            <a:noAutofit/>
          </a:bodyPr>
          <a:lstStyle/>
          <a:p>
            <a:r>
              <a:rPr lang="en-US" sz="2800" dirty="0" smtClean="0"/>
              <a:t>The challenges of job scheduling </a:t>
            </a:r>
          </a:p>
          <a:p>
            <a:pPr lvl="1"/>
            <a:r>
              <a:rPr lang="en-US" sz="2400" dirty="0" smtClean="0"/>
              <a:t>Shortcomings of SRPT-based approaches.</a:t>
            </a:r>
          </a:p>
          <a:p>
            <a:endParaRPr lang="en-US" sz="2800" dirty="0" smtClean="0"/>
          </a:p>
          <a:p>
            <a:r>
              <a:rPr lang="en-US" sz="2800" dirty="0" smtClean="0"/>
              <a:t>Two heuristics for reducing average job completion time</a:t>
            </a:r>
          </a:p>
          <a:p>
            <a:pPr lvl="1"/>
            <a:r>
              <a:rPr lang="en-US" sz="2400" dirty="0" smtClean="0">
                <a:solidFill>
                  <a:srgbClr val="00B050"/>
                </a:solidFill>
              </a:rPr>
              <a:t>Reordering: light-weight, add-on, conservative improvements</a:t>
            </a:r>
          </a:p>
          <a:p>
            <a:pPr lvl="1"/>
            <a:r>
              <a:rPr lang="en-US" sz="2400" dirty="0" smtClean="0">
                <a:solidFill>
                  <a:srgbClr val="0000FF"/>
                </a:solidFill>
              </a:rPr>
              <a:t>SWAG: more performance improvements at reasonable cost</a:t>
            </a:r>
          </a:p>
          <a:p>
            <a:endParaRPr lang="en-US" sz="2800" dirty="0" smtClean="0"/>
          </a:p>
          <a:p>
            <a:r>
              <a:rPr lang="en-US" sz="2800" dirty="0" smtClean="0"/>
              <a:t>Simulation experiments show promising improvements</a:t>
            </a:r>
          </a:p>
          <a:p>
            <a:pPr lvl="1"/>
            <a:r>
              <a:rPr lang="en-US" sz="2400" dirty="0" smtClean="0"/>
              <a:t>SWAG (</a:t>
            </a:r>
            <a:r>
              <a:rPr lang="en-US" sz="2400" dirty="0" smtClean="0">
                <a:solidFill>
                  <a:srgbClr val="0000FF"/>
                </a:solidFill>
              </a:rPr>
              <a:t>50%</a:t>
            </a:r>
            <a:r>
              <a:rPr lang="en-US" sz="2400" dirty="0" smtClean="0"/>
              <a:t>), Reordering (</a:t>
            </a:r>
            <a:r>
              <a:rPr lang="en-US" sz="2400" dirty="0" smtClean="0">
                <a:solidFill>
                  <a:srgbClr val="00B050"/>
                </a:solidFill>
              </a:rPr>
              <a:t>35%</a:t>
            </a:r>
            <a:r>
              <a:rPr lang="en-US" sz="2400" dirty="0" smtClean="0"/>
              <a:t>)</a:t>
            </a:r>
          </a:p>
          <a:p>
            <a:pPr lvl="1"/>
            <a:r>
              <a:rPr lang="en-US" sz="2400" dirty="0" smtClean="0"/>
              <a:t>More improvements in heavily-loaded and skewed settings</a:t>
            </a:r>
          </a:p>
        </p:txBody>
      </p:sp>
    </p:spTree>
    <p:extLst>
      <p:ext uri="{BB962C8B-B14F-4D97-AF65-F5344CB8AC3E}">
        <p14:creationId xmlns:p14="http://schemas.microsoft.com/office/powerpoint/2010/main" val="16358391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97420" y="1955800"/>
            <a:ext cx="6327380" cy="3508653"/>
          </a:xfrm>
          <a:prstGeom prst="rect">
            <a:avLst/>
          </a:prstGeom>
          <a:noFill/>
        </p:spPr>
        <p:txBody>
          <a:bodyPr wrap="square" rtlCol="0">
            <a:spAutoFit/>
          </a:bodyPr>
          <a:lstStyle/>
          <a:p>
            <a:pPr algn="ctr"/>
            <a:r>
              <a:rPr lang="en-US" sz="5400" b="1" dirty="0" smtClean="0"/>
              <a:t>Thank You!</a:t>
            </a:r>
          </a:p>
          <a:p>
            <a:pPr algn="ctr"/>
            <a:endParaRPr lang="en-US" sz="2800" dirty="0"/>
          </a:p>
          <a:p>
            <a:pPr algn="ctr"/>
            <a:r>
              <a:rPr lang="en-US" sz="2800" dirty="0" err="1" smtClean="0"/>
              <a:t>Chien</a:t>
            </a:r>
            <a:r>
              <a:rPr lang="en-US" sz="2800" dirty="0" smtClean="0"/>
              <a:t>-Chun Hung</a:t>
            </a:r>
          </a:p>
          <a:p>
            <a:pPr algn="ctr"/>
            <a:r>
              <a:rPr lang="en-US" sz="2800" dirty="0">
                <a:hlinkClick r:id="rId2"/>
              </a:rPr>
              <a:t>c</a:t>
            </a:r>
            <a:r>
              <a:rPr lang="en-US" sz="2800" dirty="0" smtClean="0">
                <a:hlinkClick r:id="rId2"/>
              </a:rPr>
              <a:t>hienchun.hung@usc.edu</a:t>
            </a:r>
            <a:endParaRPr lang="en-US" sz="2800" dirty="0" smtClean="0"/>
          </a:p>
          <a:p>
            <a:pPr algn="ctr"/>
            <a:r>
              <a:rPr lang="en-US" sz="2800" dirty="0" smtClean="0"/>
              <a:t>University of Southern California (USC)</a:t>
            </a:r>
          </a:p>
          <a:p>
            <a:pPr algn="ctr"/>
            <a:endParaRPr lang="en-US" sz="2800" dirty="0"/>
          </a:p>
          <a:p>
            <a:pPr algn="ctr"/>
            <a:r>
              <a:rPr lang="en-US" sz="2800" dirty="0" smtClean="0"/>
              <a:t>Poster Presentation: August 28</a:t>
            </a:r>
            <a:r>
              <a:rPr lang="en-US" sz="2800" baseline="30000" dirty="0" smtClean="0"/>
              <a:t>th</a:t>
            </a:r>
            <a:r>
              <a:rPr lang="en-US" sz="2800" dirty="0" smtClean="0"/>
              <a:t>, 1:30pm</a:t>
            </a:r>
            <a:endParaRPr lang="en-US" sz="2800" dirty="0"/>
          </a:p>
        </p:txBody>
      </p:sp>
    </p:spTree>
    <p:extLst>
      <p:ext uri="{BB962C8B-B14F-4D97-AF65-F5344CB8AC3E}">
        <p14:creationId xmlns:p14="http://schemas.microsoft.com/office/powerpoint/2010/main" val="33599153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smtClean="0"/>
              <a:t>Appendix</a:t>
            </a:r>
            <a:endParaRPr lang="en-US" dirty="0"/>
          </a:p>
        </p:txBody>
      </p:sp>
    </p:spTree>
    <p:extLst>
      <p:ext uri="{BB962C8B-B14F-4D97-AF65-F5344CB8AC3E}">
        <p14:creationId xmlns:p14="http://schemas.microsoft.com/office/powerpoint/2010/main" val="10428902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Robustness to Inaccurate Info</a:t>
            </a:r>
            <a:endParaRPr lang="en-US" dirty="0"/>
          </a:p>
        </p:txBody>
      </p:sp>
      <p:sp>
        <p:nvSpPr>
          <p:cNvPr id="3" name="Content Placeholder 2"/>
          <p:cNvSpPr>
            <a:spLocks noGrp="1"/>
          </p:cNvSpPr>
          <p:nvPr>
            <p:ph idx="1"/>
          </p:nvPr>
        </p:nvSpPr>
        <p:spPr/>
        <p:txBody>
          <a:bodyPr/>
          <a:lstStyle/>
          <a:p>
            <a:r>
              <a:rPr lang="en-US" dirty="0" smtClean="0"/>
              <a:t>Stale info (job order) for local scheduler</a:t>
            </a:r>
          </a:p>
          <a:p>
            <a:pPr lvl="1"/>
            <a:r>
              <a:rPr lang="en-US" dirty="0" smtClean="0"/>
              <a:t>Continue to schedule based on previous job order</a:t>
            </a:r>
          </a:p>
          <a:p>
            <a:endParaRPr lang="en-US" dirty="0" smtClean="0"/>
          </a:p>
          <a:p>
            <a:r>
              <a:rPr lang="en-US" dirty="0" smtClean="0"/>
              <a:t>Stale </a:t>
            </a:r>
            <a:r>
              <a:rPr lang="en-US" dirty="0"/>
              <a:t>info </a:t>
            </a:r>
            <a:r>
              <a:rPr lang="en-US" dirty="0" smtClean="0"/>
              <a:t>(progress) for </a:t>
            </a:r>
            <a:r>
              <a:rPr lang="en-US" dirty="0"/>
              <a:t>global scheduler</a:t>
            </a:r>
          </a:p>
          <a:p>
            <a:pPr lvl="1"/>
            <a:r>
              <a:rPr lang="en-US" dirty="0" smtClean="0"/>
              <a:t>Compute job order based on stale info</a:t>
            </a:r>
          </a:p>
          <a:p>
            <a:endParaRPr lang="en-US" dirty="0" smtClean="0"/>
          </a:p>
          <a:p>
            <a:r>
              <a:rPr lang="en-US" dirty="0" smtClean="0"/>
              <a:t>Inaccurate estimation for task duration</a:t>
            </a:r>
          </a:p>
          <a:p>
            <a:pPr lvl="1"/>
            <a:r>
              <a:rPr lang="en-US" dirty="0" smtClean="0"/>
              <a:t>Performance gains robust to error</a:t>
            </a:r>
          </a:p>
        </p:txBody>
      </p:sp>
    </p:spTree>
    <p:extLst>
      <p:ext uri="{BB962C8B-B14F-4D97-AF65-F5344CB8AC3E}">
        <p14:creationId xmlns:p14="http://schemas.microsoft.com/office/powerpoint/2010/main" val="10974468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Scheduling Decision Point, Scalability</a:t>
            </a:r>
            <a:endParaRPr lang="en-US" dirty="0"/>
          </a:p>
        </p:txBody>
      </p:sp>
      <p:sp>
        <p:nvSpPr>
          <p:cNvPr id="3" name="Content Placeholder 2"/>
          <p:cNvSpPr>
            <a:spLocks noGrp="1"/>
          </p:cNvSpPr>
          <p:nvPr>
            <p:ph idx="1"/>
          </p:nvPr>
        </p:nvSpPr>
        <p:spPr/>
        <p:txBody>
          <a:bodyPr/>
          <a:lstStyle/>
          <a:p>
            <a:r>
              <a:rPr lang="en-US" dirty="0" smtClean="0"/>
              <a:t>Local scheduler computes upon available slot</a:t>
            </a:r>
          </a:p>
          <a:p>
            <a:pPr lvl="1"/>
            <a:r>
              <a:rPr lang="en-US" dirty="0" smtClean="0"/>
              <a:t>Longest task from the first job</a:t>
            </a:r>
          </a:p>
          <a:p>
            <a:endParaRPr lang="en-US" dirty="0" smtClean="0"/>
          </a:p>
          <a:p>
            <a:r>
              <a:rPr lang="en-US" dirty="0" smtClean="0"/>
              <a:t>Global scheduler computes upon job arrival/departure</a:t>
            </a:r>
          </a:p>
          <a:p>
            <a:pPr lvl="1"/>
            <a:r>
              <a:rPr lang="en-US" dirty="0" smtClean="0"/>
              <a:t>No significant difference from task completion</a:t>
            </a:r>
          </a:p>
          <a:p>
            <a:pPr lvl="1"/>
            <a:r>
              <a:rPr lang="en-US" dirty="0" smtClean="0"/>
              <a:t>Less overhead; less than </a:t>
            </a:r>
            <a:r>
              <a:rPr lang="en-US" dirty="0" smtClean="0"/>
              <a:t>tens of </a:t>
            </a:r>
            <a:r>
              <a:rPr lang="en-US" dirty="0" err="1" smtClean="0"/>
              <a:t>ms</a:t>
            </a:r>
            <a:endParaRPr lang="en-US" dirty="0" smtClean="0"/>
          </a:p>
          <a:p>
            <a:endParaRPr lang="en-US" dirty="0"/>
          </a:p>
        </p:txBody>
      </p:sp>
    </p:spTree>
    <p:extLst>
      <p:ext uri="{BB962C8B-B14F-4D97-AF65-F5344CB8AC3E}">
        <p14:creationId xmlns:p14="http://schemas.microsoft.com/office/powerpoint/2010/main" val="647840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Job/Task Size</a:t>
            </a:r>
            <a:endParaRPr lang="en-US" dirty="0"/>
          </a:p>
        </p:txBody>
      </p:sp>
      <p:sp>
        <p:nvSpPr>
          <p:cNvPr id="3" name="Content Placeholder 2"/>
          <p:cNvSpPr>
            <a:spLocks noGrp="1"/>
          </p:cNvSpPr>
          <p:nvPr>
            <p:ph idx="1"/>
          </p:nvPr>
        </p:nvSpPr>
        <p:spPr/>
        <p:txBody>
          <a:bodyPr/>
          <a:lstStyle/>
          <a:p>
            <a:r>
              <a:rPr lang="en-US" dirty="0" smtClean="0"/>
              <a:t>Job size is measured by number of tasks</a:t>
            </a:r>
          </a:p>
          <a:p>
            <a:pPr lvl="1"/>
            <a:r>
              <a:rPr lang="en-US" dirty="0" smtClean="0"/>
              <a:t>Common approach in existing works</a:t>
            </a:r>
          </a:p>
          <a:p>
            <a:endParaRPr lang="en-US" dirty="0"/>
          </a:p>
          <a:p>
            <a:r>
              <a:rPr lang="en-US" dirty="0" smtClean="0"/>
              <a:t>Task duration is estimated based on:</a:t>
            </a:r>
          </a:p>
          <a:p>
            <a:pPr lvl="1"/>
            <a:r>
              <a:rPr lang="en-US" dirty="0" smtClean="0"/>
              <a:t>Data processing rate (from history record)</a:t>
            </a:r>
          </a:p>
          <a:p>
            <a:pPr lvl="1"/>
            <a:r>
              <a:rPr lang="en-US" dirty="0" smtClean="0"/>
              <a:t>Data size</a:t>
            </a:r>
          </a:p>
          <a:p>
            <a:pPr marL="57150" indent="0">
              <a:buNone/>
            </a:pPr>
            <a:endParaRPr lang="en-US" dirty="0" smtClean="0"/>
          </a:p>
          <a:p>
            <a:pPr marL="514350" indent="-457200"/>
            <a:r>
              <a:rPr lang="en-US" dirty="0" smtClean="0"/>
              <a:t>Performance gains robust to estimation error</a:t>
            </a:r>
            <a:endParaRPr lang="en-US" dirty="0"/>
          </a:p>
        </p:txBody>
      </p:sp>
    </p:spTree>
    <p:extLst>
      <p:ext uri="{BB962C8B-B14F-4D97-AF65-F5344CB8AC3E}">
        <p14:creationId xmlns:p14="http://schemas.microsoft.com/office/powerpoint/2010/main" val="225570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SWAG vs. Reordering</a:t>
            </a:r>
            <a:endParaRPr lang="en-US" dirty="0"/>
          </a:p>
        </p:txBody>
      </p:sp>
      <p:sp>
        <p:nvSpPr>
          <p:cNvPr id="3" name="Content Placeholder 2"/>
          <p:cNvSpPr>
            <a:spLocks noGrp="1"/>
          </p:cNvSpPr>
          <p:nvPr>
            <p:ph idx="1"/>
          </p:nvPr>
        </p:nvSpPr>
        <p:spPr/>
        <p:txBody>
          <a:bodyPr/>
          <a:lstStyle/>
          <a:p>
            <a:r>
              <a:rPr lang="en-US" dirty="0" smtClean="0"/>
              <a:t>Reordering</a:t>
            </a:r>
          </a:p>
          <a:p>
            <a:pPr lvl="1"/>
            <a:r>
              <a:rPr lang="en-US" dirty="0" smtClean="0"/>
              <a:t>Light-weight add-on</a:t>
            </a:r>
          </a:p>
          <a:p>
            <a:pPr lvl="1"/>
            <a:r>
              <a:rPr lang="en-US" dirty="0" smtClean="0"/>
              <a:t>Won’t degrade any job’s completion time</a:t>
            </a:r>
          </a:p>
          <a:p>
            <a:endParaRPr lang="en-US" dirty="0"/>
          </a:p>
          <a:p>
            <a:r>
              <a:rPr lang="en-US" dirty="0" smtClean="0"/>
              <a:t>SWAG</a:t>
            </a:r>
          </a:p>
          <a:p>
            <a:pPr lvl="1"/>
            <a:r>
              <a:rPr lang="en-US" dirty="0" smtClean="0"/>
              <a:t>Higher computational complexity</a:t>
            </a:r>
          </a:p>
          <a:p>
            <a:pPr lvl="1"/>
            <a:r>
              <a:rPr lang="en-US" dirty="0" smtClean="0"/>
              <a:t>More improvements</a:t>
            </a:r>
            <a:endParaRPr lang="en-US" dirty="0"/>
          </a:p>
        </p:txBody>
      </p:sp>
    </p:spTree>
    <p:extLst>
      <p:ext uri="{BB962C8B-B14F-4D97-AF65-F5344CB8AC3E}">
        <p14:creationId xmlns:p14="http://schemas.microsoft.com/office/powerpoint/2010/main" val="178814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52400"/>
            <a:ext cx="8229600" cy="1143000"/>
          </a:xfrm>
        </p:spPr>
        <p:txBody>
          <a:bodyPr/>
          <a:lstStyle/>
          <a:p>
            <a:r>
              <a:rPr lang="en-US" dirty="0" smtClean="0"/>
              <a:t>Geo-distributed Jobs</a:t>
            </a:r>
            <a:endParaRPr lang="en-US" dirty="0"/>
          </a:p>
        </p:txBody>
      </p:sp>
      <p:sp>
        <p:nvSpPr>
          <p:cNvPr id="3" name="內容版面配置區 2"/>
          <p:cNvSpPr>
            <a:spLocks noGrp="1"/>
          </p:cNvSpPr>
          <p:nvPr>
            <p:ph idx="1"/>
          </p:nvPr>
        </p:nvSpPr>
        <p:spPr>
          <a:xfrm>
            <a:off x="304800" y="1447800"/>
            <a:ext cx="8534400" cy="5181600"/>
          </a:xfrm>
        </p:spPr>
        <p:txBody>
          <a:bodyPr>
            <a:noAutofit/>
          </a:bodyPr>
          <a:lstStyle/>
          <a:p>
            <a:r>
              <a:rPr lang="en-US" sz="2800" dirty="0" smtClean="0"/>
              <a:t>Large-scale data-parallel jobs</a:t>
            </a:r>
          </a:p>
          <a:p>
            <a:pPr lvl="1"/>
            <a:r>
              <a:rPr lang="en-US" sz="2400" dirty="0" smtClean="0"/>
              <a:t>Data too big for full replication </a:t>
            </a:r>
          </a:p>
          <a:p>
            <a:pPr lvl="1"/>
            <a:r>
              <a:rPr lang="en-US" sz="2400" dirty="0" smtClean="0"/>
              <a:t>Data spread across geo-distributed datacenters</a:t>
            </a:r>
          </a:p>
          <a:p>
            <a:endParaRPr lang="en-US" sz="2800" dirty="0" smtClean="0"/>
          </a:p>
          <a:p>
            <a:r>
              <a:rPr lang="en-US" sz="2800" dirty="0" smtClean="0">
                <a:solidFill>
                  <a:srgbClr val="FF0000"/>
                </a:solidFill>
              </a:rPr>
              <a:t>Conventional approach moves data for computation</a:t>
            </a:r>
          </a:p>
          <a:p>
            <a:pPr lvl="1"/>
            <a:r>
              <a:rPr lang="en-US" sz="2400" dirty="0" smtClean="0"/>
              <a:t>Bandwidth cost⬆, </a:t>
            </a:r>
            <a:r>
              <a:rPr lang="en-US" sz="2400" dirty="0"/>
              <a:t>completion </a:t>
            </a:r>
            <a:r>
              <a:rPr lang="en-US" sz="2400" dirty="0" smtClean="0"/>
              <a:t>time⬆</a:t>
            </a:r>
            <a:r>
              <a:rPr lang="en-US" sz="2400" dirty="0"/>
              <a:t>, </a:t>
            </a:r>
            <a:r>
              <a:rPr lang="en-US" sz="2400" dirty="0" smtClean="0"/>
              <a:t>data access restrictions </a:t>
            </a:r>
          </a:p>
          <a:p>
            <a:endParaRPr lang="en-US" sz="2800" dirty="0" smtClean="0"/>
          </a:p>
          <a:p>
            <a:r>
              <a:rPr lang="en-US" sz="2800" dirty="0" smtClean="0">
                <a:solidFill>
                  <a:srgbClr val="0000FF"/>
                </a:solidFill>
              </a:rPr>
              <a:t>Emerging trend moves computation for data</a:t>
            </a:r>
          </a:p>
          <a:p>
            <a:pPr lvl="1"/>
            <a:r>
              <a:rPr lang="en-US" sz="2400" dirty="0" smtClean="0"/>
              <a:t>Bandwidth usage savings up to 250x </a:t>
            </a:r>
            <a:r>
              <a:rPr lang="en-US" sz="1800" dirty="0" smtClean="0"/>
              <a:t>[Vulimiri-NSDI’15]</a:t>
            </a:r>
            <a:endParaRPr lang="en-US" sz="2400" dirty="0" smtClean="0"/>
          </a:p>
          <a:p>
            <a:pPr lvl="1"/>
            <a:r>
              <a:rPr lang="en-US" sz="2400" dirty="0" smtClean="0"/>
              <a:t>Query completion time 3-19x </a:t>
            </a:r>
            <a:r>
              <a:rPr lang="en-US" sz="1800" dirty="0" smtClean="0"/>
              <a:t>[Pu-SIGCOMM’15]</a:t>
            </a:r>
            <a:endParaRPr lang="en-US" sz="1800" dirty="0"/>
          </a:p>
        </p:txBody>
      </p:sp>
    </p:spTree>
    <p:extLst>
      <p:ext uri="{BB962C8B-B14F-4D97-AF65-F5344CB8AC3E}">
        <p14:creationId xmlns:p14="http://schemas.microsoft.com/office/powerpoint/2010/main" val="39429288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SWAG vs. Optimal</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907218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smtClean="0"/>
              <a:t>Sensitivity to Task Distribution</a:t>
            </a:r>
            <a:endParaRPr lang="en-US" dirty="0"/>
          </a:p>
        </p:txBody>
      </p:sp>
      <p:sp>
        <p:nvSpPr>
          <p:cNvPr id="3" name="內容版面配置區 2"/>
          <p:cNvSpPr>
            <a:spLocks noGrp="1"/>
          </p:cNvSpPr>
          <p:nvPr>
            <p:ph idx="1"/>
          </p:nvPr>
        </p:nvSpPr>
        <p:spPr/>
        <p:txBody>
          <a:bodyPr>
            <a:normAutofit/>
          </a:bodyPr>
          <a:lstStyle/>
          <a:p>
            <a:r>
              <a:rPr lang="en-US" sz="2400" dirty="0" smtClean="0"/>
              <a:t>The most improvements happen at partly-skewed scenarios.</a:t>
            </a:r>
          </a:p>
          <a:p>
            <a:pPr lvl="1"/>
            <a:r>
              <a:rPr lang="en-US" sz="2000" dirty="0" smtClean="0"/>
              <a:t>The gains first increases then decreases. </a:t>
            </a:r>
          </a:p>
          <a:p>
            <a:r>
              <a:rPr lang="en-US" sz="2400" dirty="0" smtClean="0"/>
              <a:t>All methods have similar performance in extreme scenarios.</a:t>
            </a:r>
          </a:p>
          <a:p>
            <a:endParaRPr lang="en-US" sz="2400" dirty="0"/>
          </a:p>
        </p:txBody>
      </p:sp>
      <p:graphicFrame>
        <p:nvGraphicFramePr>
          <p:cNvPr id="4" name="圖表 3"/>
          <p:cNvGraphicFramePr>
            <a:graphicFrameLocks/>
          </p:cNvGraphicFramePr>
          <p:nvPr>
            <p:extLst>
              <p:ext uri="{D42A27DB-BD31-4B8C-83A1-F6EECF244321}">
                <p14:modId xmlns:p14="http://schemas.microsoft.com/office/powerpoint/2010/main" val="1421488442"/>
              </p:ext>
            </p:extLst>
          </p:nvPr>
        </p:nvGraphicFramePr>
        <p:xfrm>
          <a:off x="228600" y="3657600"/>
          <a:ext cx="8915400" cy="31051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10850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dirty="0" smtClean="0"/>
              <a:t>Fairness Across Different Job Classes</a:t>
            </a:r>
            <a:br>
              <a:rPr lang="en-US" dirty="0" smtClean="0"/>
            </a:br>
            <a:r>
              <a:rPr lang="en-US" sz="2400" dirty="0" smtClean="0"/>
              <a:t>Slowdown: system time divided by service time</a:t>
            </a:r>
            <a:endParaRPr lang="en-US" dirty="0"/>
          </a:p>
        </p:txBody>
      </p:sp>
      <p:sp>
        <p:nvSpPr>
          <p:cNvPr id="3" name="內容版面配置區 2"/>
          <p:cNvSpPr>
            <a:spLocks noGrp="1"/>
          </p:cNvSpPr>
          <p:nvPr>
            <p:ph idx="1"/>
          </p:nvPr>
        </p:nvSpPr>
        <p:spPr>
          <a:xfrm>
            <a:off x="304800" y="1600200"/>
            <a:ext cx="8610600" cy="4525963"/>
          </a:xfrm>
        </p:spPr>
        <p:txBody>
          <a:bodyPr>
            <a:normAutofit/>
          </a:bodyPr>
          <a:lstStyle/>
          <a:p>
            <a:r>
              <a:rPr lang="en-US" sz="2400" dirty="0" smtClean="0"/>
              <a:t>All methods have best slowdown for small job class.</a:t>
            </a:r>
          </a:p>
          <a:p>
            <a:r>
              <a:rPr lang="en-US" sz="2400" dirty="0" smtClean="0"/>
              <a:t>SWAG and Reordering  have better slowdowns for large job class.</a:t>
            </a:r>
            <a:endParaRPr lang="en-US" sz="2400" dirty="0"/>
          </a:p>
        </p:txBody>
      </p:sp>
      <p:graphicFrame>
        <p:nvGraphicFramePr>
          <p:cNvPr id="6" name="圖表 5"/>
          <p:cNvGraphicFramePr>
            <a:graphicFrameLocks/>
          </p:cNvGraphicFramePr>
          <p:nvPr>
            <p:extLst>
              <p:ext uri="{D42A27DB-BD31-4B8C-83A1-F6EECF244321}">
                <p14:modId xmlns:p14="http://schemas.microsoft.com/office/powerpoint/2010/main" val="1030953691"/>
              </p:ext>
            </p:extLst>
          </p:nvPr>
        </p:nvGraphicFramePr>
        <p:xfrm>
          <a:off x="685800" y="3200400"/>
          <a:ext cx="8353425" cy="3124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224208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smtClean="0"/>
              <a:t>Overhead</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86000"/>
            <a:ext cx="8458200" cy="3017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78531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smtClean="0"/>
              <a:t>Sensitivity to #Datacenters</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7312" y="1676400"/>
            <a:ext cx="6429375" cy="459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105654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smtClean="0"/>
              <a:t>Sensitivity to Estimation Accuracy</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0175" y="1447800"/>
            <a:ext cx="6343650" cy="471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809939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66700" y="1286192"/>
            <a:ext cx="5067300" cy="3927158"/>
          </a:xfrm>
          <a:prstGeom prst="rect">
            <a:avLst/>
          </a:prstGeom>
        </p:spPr>
      </p:pic>
      <p:sp>
        <p:nvSpPr>
          <p:cNvPr id="4" name="TextBox 3"/>
          <p:cNvSpPr txBox="1"/>
          <p:nvPr/>
        </p:nvSpPr>
        <p:spPr>
          <a:xfrm>
            <a:off x="419100" y="495300"/>
            <a:ext cx="3175000" cy="523220"/>
          </a:xfrm>
          <a:prstGeom prst="rect">
            <a:avLst/>
          </a:prstGeom>
          <a:noFill/>
        </p:spPr>
        <p:txBody>
          <a:bodyPr wrap="square" rtlCol="0">
            <a:spAutoFit/>
          </a:bodyPr>
          <a:lstStyle/>
          <a:p>
            <a:r>
              <a:rPr lang="en-US" altLang="zh-TW" sz="2800" b="1" dirty="0" smtClean="0"/>
              <a:t>System Architecture</a:t>
            </a:r>
            <a:endParaRPr lang="en-US" sz="2800" b="1" dirty="0"/>
          </a:p>
        </p:txBody>
      </p:sp>
      <p:sp>
        <p:nvSpPr>
          <p:cNvPr id="5" name="TextBox 4"/>
          <p:cNvSpPr txBox="1"/>
          <p:nvPr/>
        </p:nvSpPr>
        <p:spPr>
          <a:xfrm>
            <a:off x="5334000" y="1520845"/>
            <a:ext cx="3810000" cy="2923877"/>
          </a:xfrm>
          <a:prstGeom prst="rect">
            <a:avLst/>
          </a:prstGeom>
          <a:noFill/>
        </p:spPr>
        <p:txBody>
          <a:bodyPr wrap="square" rtlCol="0">
            <a:spAutoFit/>
          </a:bodyPr>
          <a:lstStyle/>
          <a:p>
            <a:r>
              <a:rPr lang="en-US" sz="2000" b="1" dirty="0" smtClean="0"/>
              <a:t>Global scheduler</a:t>
            </a:r>
          </a:p>
          <a:p>
            <a:pPr marL="285750" indent="-285750">
              <a:buFont typeface="Arial" charset="0"/>
              <a:buChar char="•"/>
            </a:pPr>
            <a:r>
              <a:rPr lang="en-US" dirty="0" smtClean="0"/>
              <a:t>Collect system states from DCs.</a:t>
            </a:r>
          </a:p>
          <a:p>
            <a:pPr marL="285750" indent="-285750">
              <a:buFont typeface="Arial" charset="0"/>
              <a:buChar char="•"/>
            </a:pPr>
            <a:r>
              <a:rPr lang="en-US" dirty="0" smtClean="0"/>
              <a:t>Compute job orders.</a:t>
            </a:r>
          </a:p>
          <a:p>
            <a:endParaRPr lang="en-US" dirty="0"/>
          </a:p>
          <a:p>
            <a:r>
              <a:rPr lang="en-US" sz="2000" b="1" dirty="0" smtClean="0"/>
              <a:t>Local scheduler</a:t>
            </a:r>
          </a:p>
          <a:p>
            <a:pPr marL="285750" indent="-285750">
              <a:buFont typeface="Arial" charset="0"/>
              <a:buChar char="•"/>
            </a:pPr>
            <a:r>
              <a:rPr lang="en-US" dirty="0" smtClean="0"/>
              <a:t>Schedule tasks based on job orders.</a:t>
            </a:r>
          </a:p>
          <a:p>
            <a:pPr marL="285750" indent="-285750">
              <a:buFont typeface="Arial" charset="0"/>
              <a:buChar char="•"/>
            </a:pPr>
            <a:r>
              <a:rPr lang="en-US" dirty="0" smtClean="0"/>
              <a:t>Report progress to controller.</a:t>
            </a:r>
          </a:p>
          <a:p>
            <a:pPr marL="285750" indent="-285750">
              <a:buFont typeface="Arial" charset="0"/>
              <a:buChar char="•"/>
            </a:pPr>
            <a:endParaRPr lang="en-US" dirty="0"/>
          </a:p>
          <a:p>
            <a:r>
              <a:rPr lang="en-US" dirty="0" smtClean="0"/>
              <a:t>Scheduling decision upon job arrivals and departures.</a:t>
            </a:r>
            <a:endParaRPr lang="en-US" dirty="0"/>
          </a:p>
        </p:txBody>
      </p:sp>
    </p:spTree>
    <p:extLst>
      <p:ext uri="{BB962C8B-B14F-4D97-AF65-F5344CB8AC3E}">
        <p14:creationId xmlns:p14="http://schemas.microsoft.com/office/powerpoint/2010/main" val="39808635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70484" y="1941095"/>
            <a:ext cx="2206501" cy="707886"/>
          </a:xfrm>
          <a:prstGeom prst="rect">
            <a:avLst/>
          </a:prstGeom>
          <a:noFill/>
        </p:spPr>
        <p:txBody>
          <a:bodyPr wrap="none" rtlCol="0">
            <a:spAutoFit/>
          </a:bodyPr>
          <a:lstStyle/>
          <a:p>
            <a:r>
              <a:rPr lang="en-US" sz="4000" b="1" dirty="0" smtClean="0"/>
              <a:t>Materials</a:t>
            </a:r>
            <a:endParaRPr lang="en-US" sz="4000" b="1" dirty="0"/>
          </a:p>
        </p:txBody>
      </p:sp>
    </p:spTree>
    <p:extLst>
      <p:ext uri="{BB962C8B-B14F-4D97-AF65-F5344CB8AC3E}">
        <p14:creationId xmlns:p14="http://schemas.microsoft.com/office/powerpoint/2010/main" val="8168238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單箭頭接點 105"/>
          <p:cNvCxnSpPr/>
          <p:nvPr/>
        </p:nvCxnSpPr>
        <p:spPr>
          <a:xfrm flipH="1" flipV="1">
            <a:off x="484365" y="333596"/>
            <a:ext cx="23942" cy="239910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6" name="直線單箭頭接點 106"/>
          <p:cNvCxnSpPr/>
          <p:nvPr/>
        </p:nvCxnSpPr>
        <p:spPr>
          <a:xfrm>
            <a:off x="304800" y="2573466"/>
            <a:ext cx="39624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7" name="矩形 107"/>
          <p:cNvSpPr/>
          <p:nvPr/>
        </p:nvSpPr>
        <p:spPr>
          <a:xfrm>
            <a:off x="786048" y="2111054"/>
            <a:ext cx="825999" cy="424620"/>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3</a:t>
            </a:r>
            <a:endParaRPr lang="en-US" sz="2000" b="1" dirty="0">
              <a:solidFill>
                <a:srgbClr val="000000"/>
              </a:solidFill>
            </a:endParaRPr>
          </a:p>
        </p:txBody>
      </p:sp>
      <p:sp>
        <p:nvSpPr>
          <p:cNvPr id="8" name="矩形 108"/>
          <p:cNvSpPr/>
          <p:nvPr/>
        </p:nvSpPr>
        <p:spPr>
          <a:xfrm>
            <a:off x="786048" y="1079205"/>
            <a:ext cx="825999" cy="782763"/>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7</a:t>
            </a:r>
            <a:endParaRPr lang="en-US" sz="2000" b="1" dirty="0">
              <a:solidFill>
                <a:srgbClr val="000000"/>
              </a:solidFill>
            </a:endParaRPr>
          </a:p>
        </p:txBody>
      </p:sp>
      <p:sp>
        <p:nvSpPr>
          <p:cNvPr id="9" name="矩形 109"/>
          <p:cNvSpPr/>
          <p:nvPr/>
        </p:nvSpPr>
        <p:spPr>
          <a:xfrm>
            <a:off x="1859232" y="1500332"/>
            <a:ext cx="825999" cy="1035342"/>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8</a:t>
            </a:r>
            <a:endParaRPr lang="en-US" sz="2000" b="1" dirty="0">
              <a:solidFill>
                <a:srgbClr val="000000"/>
              </a:solidFill>
            </a:endParaRPr>
          </a:p>
        </p:txBody>
      </p:sp>
      <p:sp>
        <p:nvSpPr>
          <p:cNvPr id="10" name="矩形 110"/>
          <p:cNvSpPr/>
          <p:nvPr/>
        </p:nvSpPr>
        <p:spPr>
          <a:xfrm>
            <a:off x="1859232" y="228600"/>
            <a:ext cx="825999" cy="1262528"/>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10</a:t>
            </a:r>
            <a:endParaRPr lang="en-US" sz="2000" b="1" dirty="0">
              <a:solidFill>
                <a:srgbClr val="000000"/>
              </a:solidFill>
            </a:endParaRPr>
          </a:p>
        </p:txBody>
      </p:sp>
      <p:sp>
        <p:nvSpPr>
          <p:cNvPr id="11" name="矩形 111"/>
          <p:cNvSpPr/>
          <p:nvPr/>
        </p:nvSpPr>
        <p:spPr>
          <a:xfrm>
            <a:off x="787149" y="1884652"/>
            <a:ext cx="823796" cy="220856"/>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sp>
        <p:nvSpPr>
          <p:cNvPr id="12" name="矩形 112"/>
          <p:cNvSpPr/>
          <p:nvPr/>
        </p:nvSpPr>
        <p:spPr>
          <a:xfrm>
            <a:off x="2898915" y="1549763"/>
            <a:ext cx="825999" cy="729981"/>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6</a:t>
            </a:r>
            <a:endParaRPr lang="en-US" sz="2000" b="1" dirty="0">
              <a:solidFill>
                <a:srgbClr val="000000"/>
              </a:solidFill>
            </a:endParaRPr>
          </a:p>
        </p:txBody>
      </p:sp>
      <p:sp>
        <p:nvSpPr>
          <p:cNvPr id="13" name="矩形 113"/>
          <p:cNvSpPr/>
          <p:nvPr/>
        </p:nvSpPr>
        <p:spPr>
          <a:xfrm>
            <a:off x="2899790" y="2302762"/>
            <a:ext cx="824247" cy="217733"/>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grpSp>
        <p:nvGrpSpPr>
          <p:cNvPr id="14" name="群組 114"/>
          <p:cNvGrpSpPr/>
          <p:nvPr/>
        </p:nvGrpSpPr>
        <p:grpSpPr>
          <a:xfrm>
            <a:off x="807579" y="2567763"/>
            <a:ext cx="2941277" cy="269473"/>
            <a:chOff x="1016883" y="2495167"/>
            <a:chExt cx="2340295" cy="241791"/>
          </a:xfrm>
        </p:grpSpPr>
        <p:sp>
          <p:nvSpPr>
            <p:cNvPr id="15" name="文字方塊 115"/>
            <p:cNvSpPr txBox="1"/>
            <p:nvPr/>
          </p:nvSpPr>
          <p:spPr>
            <a:xfrm>
              <a:off x="1016883" y="2495167"/>
              <a:ext cx="676274" cy="241791"/>
            </a:xfrm>
            <a:prstGeom prst="rect">
              <a:avLst/>
            </a:prstGeom>
            <a:noFill/>
          </p:spPr>
          <p:txBody>
            <a:bodyPr wrap="square" rtlCol="0">
              <a:spAutoFit/>
            </a:bodyPr>
            <a:lstStyle/>
            <a:p>
              <a:r>
                <a:rPr lang="en-US" sz="2000" b="1" dirty="0" smtClean="0"/>
                <a:t>DC 1</a:t>
              </a:r>
              <a:endParaRPr lang="en-US" sz="2000" b="1" dirty="0"/>
            </a:p>
          </p:txBody>
        </p:sp>
        <p:sp>
          <p:nvSpPr>
            <p:cNvPr id="16" name="文字方塊 116"/>
            <p:cNvSpPr txBox="1"/>
            <p:nvPr/>
          </p:nvSpPr>
          <p:spPr>
            <a:xfrm>
              <a:off x="2680904" y="2495167"/>
              <a:ext cx="676274" cy="241791"/>
            </a:xfrm>
            <a:prstGeom prst="rect">
              <a:avLst/>
            </a:prstGeom>
            <a:noFill/>
          </p:spPr>
          <p:txBody>
            <a:bodyPr wrap="square" rtlCol="0">
              <a:spAutoFit/>
            </a:bodyPr>
            <a:lstStyle/>
            <a:p>
              <a:r>
                <a:rPr lang="en-US" sz="2000" b="1" dirty="0" smtClean="0"/>
                <a:t>DC 3</a:t>
              </a:r>
              <a:endParaRPr lang="en-US" sz="2000" b="1" dirty="0"/>
            </a:p>
          </p:txBody>
        </p:sp>
        <p:sp>
          <p:nvSpPr>
            <p:cNvPr id="17" name="文字方塊 117"/>
            <p:cNvSpPr txBox="1"/>
            <p:nvPr/>
          </p:nvSpPr>
          <p:spPr>
            <a:xfrm>
              <a:off x="1845557" y="2495167"/>
              <a:ext cx="676274" cy="241791"/>
            </a:xfrm>
            <a:prstGeom prst="rect">
              <a:avLst/>
            </a:prstGeom>
            <a:noFill/>
          </p:spPr>
          <p:txBody>
            <a:bodyPr wrap="square" rtlCol="0">
              <a:spAutoFit/>
            </a:bodyPr>
            <a:lstStyle/>
            <a:p>
              <a:r>
                <a:rPr lang="en-US" sz="2000" b="1" dirty="0" smtClean="0"/>
                <a:t>DC 2</a:t>
              </a:r>
              <a:endParaRPr lang="en-US" sz="2000" b="1" dirty="0"/>
            </a:p>
          </p:txBody>
        </p:sp>
      </p:grpSp>
      <p:cxnSp>
        <p:nvCxnSpPr>
          <p:cNvPr id="18" name="直線單箭頭接點 105"/>
          <p:cNvCxnSpPr/>
          <p:nvPr/>
        </p:nvCxnSpPr>
        <p:spPr>
          <a:xfrm flipH="1" flipV="1">
            <a:off x="4863957" y="367463"/>
            <a:ext cx="23942" cy="239910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9" name="直線單箭頭接點 106"/>
          <p:cNvCxnSpPr/>
          <p:nvPr/>
        </p:nvCxnSpPr>
        <p:spPr>
          <a:xfrm>
            <a:off x="4684392" y="2607333"/>
            <a:ext cx="39624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20" name="矩形 107"/>
          <p:cNvSpPr/>
          <p:nvPr/>
        </p:nvSpPr>
        <p:spPr>
          <a:xfrm>
            <a:off x="5165640" y="1332787"/>
            <a:ext cx="825999" cy="424620"/>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3</a:t>
            </a:r>
            <a:endParaRPr lang="en-US" sz="2000" b="1" dirty="0">
              <a:solidFill>
                <a:srgbClr val="000000"/>
              </a:solidFill>
            </a:endParaRPr>
          </a:p>
        </p:txBody>
      </p:sp>
      <p:sp>
        <p:nvSpPr>
          <p:cNvPr id="21" name="矩形 108"/>
          <p:cNvSpPr/>
          <p:nvPr/>
        </p:nvSpPr>
        <p:spPr>
          <a:xfrm>
            <a:off x="5165640" y="1776574"/>
            <a:ext cx="825999" cy="782763"/>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7</a:t>
            </a:r>
            <a:endParaRPr lang="en-US" sz="2000" b="1" dirty="0">
              <a:solidFill>
                <a:srgbClr val="000000"/>
              </a:solidFill>
            </a:endParaRPr>
          </a:p>
        </p:txBody>
      </p:sp>
      <p:sp>
        <p:nvSpPr>
          <p:cNvPr id="22" name="矩形 109"/>
          <p:cNvSpPr/>
          <p:nvPr/>
        </p:nvSpPr>
        <p:spPr>
          <a:xfrm>
            <a:off x="6238824" y="1534199"/>
            <a:ext cx="825999" cy="1035342"/>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8</a:t>
            </a:r>
            <a:endParaRPr lang="en-US" sz="2000" b="1" dirty="0">
              <a:solidFill>
                <a:srgbClr val="000000"/>
              </a:solidFill>
            </a:endParaRPr>
          </a:p>
        </p:txBody>
      </p:sp>
      <p:sp>
        <p:nvSpPr>
          <p:cNvPr id="23" name="矩形 110"/>
          <p:cNvSpPr/>
          <p:nvPr/>
        </p:nvSpPr>
        <p:spPr>
          <a:xfrm>
            <a:off x="6238824" y="262467"/>
            <a:ext cx="825999" cy="1262528"/>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10</a:t>
            </a:r>
            <a:endParaRPr lang="en-US" sz="2000" b="1" dirty="0">
              <a:solidFill>
                <a:srgbClr val="000000"/>
              </a:solidFill>
            </a:endParaRPr>
          </a:p>
        </p:txBody>
      </p:sp>
      <p:sp>
        <p:nvSpPr>
          <p:cNvPr id="24" name="矩形 111"/>
          <p:cNvSpPr/>
          <p:nvPr/>
        </p:nvSpPr>
        <p:spPr>
          <a:xfrm>
            <a:off x="5166742" y="1105541"/>
            <a:ext cx="823796" cy="220856"/>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sp>
        <p:nvSpPr>
          <p:cNvPr id="25" name="矩形 112"/>
          <p:cNvSpPr/>
          <p:nvPr/>
        </p:nvSpPr>
        <p:spPr>
          <a:xfrm>
            <a:off x="7278509" y="1839998"/>
            <a:ext cx="825999" cy="729981"/>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6</a:t>
            </a:r>
            <a:endParaRPr lang="en-US" sz="2000" b="1" dirty="0">
              <a:solidFill>
                <a:srgbClr val="000000"/>
              </a:solidFill>
            </a:endParaRPr>
          </a:p>
        </p:txBody>
      </p:sp>
      <p:sp>
        <p:nvSpPr>
          <p:cNvPr id="26" name="矩形 113"/>
          <p:cNvSpPr/>
          <p:nvPr/>
        </p:nvSpPr>
        <p:spPr>
          <a:xfrm>
            <a:off x="7288733" y="1590614"/>
            <a:ext cx="824247" cy="217733"/>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grpSp>
        <p:nvGrpSpPr>
          <p:cNvPr id="27" name="群組 114"/>
          <p:cNvGrpSpPr/>
          <p:nvPr/>
        </p:nvGrpSpPr>
        <p:grpSpPr>
          <a:xfrm>
            <a:off x="5187171" y="2601630"/>
            <a:ext cx="2941277" cy="269473"/>
            <a:chOff x="1016883" y="2495167"/>
            <a:chExt cx="2340295" cy="241791"/>
          </a:xfrm>
        </p:grpSpPr>
        <p:sp>
          <p:nvSpPr>
            <p:cNvPr id="28" name="文字方塊 115"/>
            <p:cNvSpPr txBox="1"/>
            <p:nvPr/>
          </p:nvSpPr>
          <p:spPr>
            <a:xfrm>
              <a:off x="1016883" y="2495167"/>
              <a:ext cx="676274" cy="241791"/>
            </a:xfrm>
            <a:prstGeom prst="rect">
              <a:avLst/>
            </a:prstGeom>
            <a:noFill/>
          </p:spPr>
          <p:txBody>
            <a:bodyPr wrap="square" rtlCol="0">
              <a:spAutoFit/>
            </a:bodyPr>
            <a:lstStyle/>
            <a:p>
              <a:r>
                <a:rPr lang="en-US" sz="2000" b="1" dirty="0" smtClean="0"/>
                <a:t>DC 1</a:t>
              </a:r>
              <a:endParaRPr lang="en-US" sz="2000" b="1" dirty="0"/>
            </a:p>
          </p:txBody>
        </p:sp>
        <p:sp>
          <p:nvSpPr>
            <p:cNvPr id="29" name="文字方塊 116"/>
            <p:cNvSpPr txBox="1"/>
            <p:nvPr/>
          </p:nvSpPr>
          <p:spPr>
            <a:xfrm>
              <a:off x="2680904" y="2495167"/>
              <a:ext cx="676274" cy="241791"/>
            </a:xfrm>
            <a:prstGeom prst="rect">
              <a:avLst/>
            </a:prstGeom>
            <a:noFill/>
          </p:spPr>
          <p:txBody>
            <a:bodyPr wrap="square" rtlCol="0">
              <a:spAutoFit/>
            </a:bodyPr>
            <a:lstStyle/>
            <a:p>
              <a:r>
                <a:rPr lang="en-US" sz="2000" b="1" dirty="0" smtClean="0"/>
                <a:t>DC 3</a:t>
              </a:r>
              <a:endParaRPr lang="en-US" sz="2000" b="1" dirty="0"/>
            </a:p>
          </p:txBody>
        </p:sp>
        <p:sp>
          <p:nvSpPr>
            <p:cNvPr id="30" name="文字方塊 117"/>
            <p:cNvSpPr txBox="1"/>
            <p:nvPr/>
          </p:nvSpPr>
          <p:spPr>
            <a:xfrm>
              <a:off x="1845557" y="2495167"/>
              <a:ext cx="676274" cy="241791"/>
            </a:xfrm>
            <a:prstGeom prst="rect">
              <a:avLst/>
            </a:prstGeom>
            <a:noFill/>
          </p:spPr>
          <p:txBody>
            <a:bodyPr wrap="square" rtlCol="0">
              <a:spAutoFit/>
            </a:bodyPr>
            <a:lstStyle/>
            <a:p>
              <a:r>
                <a:rPr lang="en-US" sz="2000" b="1" dirty="0" smtClean="0"/>
                <a:t>DC 2</a:t>
              </a:r>
              <a:endParaRPr lang="en-US" sz="2000" b="1" dirty="0"/>
            </a:p>
          </p:txBody>
        </p:sp>
      </p:grpSp>
      <p:cxnSp>
        <p:nvCxnSpPr>
          <p:cNvPr id="31" name="直線單箭頭接點 105"/>
          <p:cNvCxnSpPr/>
          <p:nvPr/>
        </p:nvCxnSpPr>
        <p:spPr>
          <a:xfrm flipH="1" flipV="1">
            <a:off x="514653" y="3611996"/>
            <a:ext cx="23942" cy="239910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32" name="直線單箭頭接點 106"/>
          <p:cNvCxnSpPr/>
          <p:nvPr/>
        </p:nvCxnSpPr>
        <p:spPr>
          <a:xfrm>
            <a:off x="335088" y="5851866"/>
            <a:ext cx="39624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33" name="矩形 107"/>
          <p:cNvSpPr/>
          <p:nvPr/>
        </p:nvSpPr>
        <p:spPr>
          <a:xfrm>
            <a:off x="816336" y="5389454"/>
            <a:ext cx="825999" cy="424620"/>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3</a:t>
            </a:r>
            <a:endParaRPr lang="en-US" sz="2000" b="1" dirty="0">
              <a:solidFill>
                <a:srgbClr val="000000"/>
              </a:solidFill>
            </a:endParaRPr>
          </a:p>
        </p:txBody>
      </p:sp>
      <p:sp>
        <p:nvSpPr>
          <p:cNvPr id="34" name="矩形 108"/>
          <p:cNvSpPr/>
          <p:nvPr/>
        </p:nvSpPr>
        <p:spPr>
          <a:xfrm>
            <a:off x="816336" y="4595599"/>
            <a:ext cx="825999" cy="782763"/>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7</a:t>
            </a:r>
            <a:endParaRPr lang="en-US" sz="2000" b="1" dirty="0">
              <a:solidFill>
                <a:srgbClr val="000000"/>
              </a:solidFill>
            </a:endParaRPr>
          </a:p>
        </p:txBody>
      </p:sp>
      <p:sp>
        <p:nvSpPr>
          <p:cNvPr id="35" name="矩形 109"/>
          <p:cNvSpPr/>
          <p:nvPr/>
        </p:nvSpPr>
        <p:spPr>
          <a:xfrm>
            <a:off x="1889520" y="4778732"/>
            <a:ext cx="825999" cy="1035342"/>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8</a:t>
            </a:r>
            <a:endParaRPr lang="en-US" sz="2000" b="1" dirty="0">
              <a:solidFill>
                <a:srgbClr val="000000"/>
              </a:solidFill>
            </a:endParaRPr>
          </a:p>
        </p:txBody>
      </p:sp>
      <p:sp>
        <p:nvSpPr>
          <p:cNvPr id="36" name="矩形 110"/>
          <p:cNvSpPr/>
          <p:nvPr/>
        </p:nvSpPr>
        <p:spPr>
          <a:xfrm>
            <a:off x="1889520" y="3507000"/>
            <a:ext cx="825999" cy="1262528"/>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10</a:t>
            </a:r>
            <a:endParaRPr lang="en-US" sz="2000" b="1" dirty="0">
              <a:solidFill>
                <a:srgbClr val="000000"/>
              </a:solidFill>
            </a:endParaRPr>
          </a:p>
        </p:txBody>
      </p:sp>
      <p:sp>
        <p:nvSpPr>
          <p:cNvPr id="37" name="矩形 111"/>
          <p:cNvSpPr/>
          <p:nvPr/>
        </p:nvSpPr>
        <p:spPr>
          <a:xfrm>
            <a:off x="817438" y="4350074"/>
            <a:ext cx="823796" cy="220856"/>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sp>
        <p:nvSpPr>
          <p:cNvPr id="38" name="矩形 112"/>
          <p:cNvSpPr/>
          <p:nvPr/>
        </p:nvSpPr>
        <p:spPr>
          <a:xfrm>
            <a:off x="2929205" y="5084531"/>
            <a:ext cx="825999" cy="729981"/>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6</a:t>
            </a:r>
            <a:endParaRPr lang="en-US" sz="2000" b="1" dirty="0">
              <a:solidFill>
                <a:srgbClr val="000000"/>
              </a:solidFill>
            </a:endParaRPr>
          </a:p>
        </p:txBody>
      </p:sp>
      <p:sp>
        <p:nvSpPr>
          <p:cNvPr id="39" name="矩形 113"/>
          <p:cNvSpPr/>
          <p:nvPr/>
        </p:nvSpPr>
        <p:spPr>
          <a:xfrm>
            <a:off x="2930295" y="4838786"/>
            <a:ext cx="824247" cy="217733"/>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grpSp>
        <p:nvGrpSpPr>
          <p:cNvPr id="40" name="群組 114"/>
          <p:cNvGrpSpPr/>
          <p:nvPr/>
        </p:nvGrpSpPr>
        <p:grpSpPr>
          <a:xfrm>
            <a:off x="837867" y="5846163"/>
            <a:ext cx="2941277" cy="269473"/>
            <a:chOff x="1016883" y="2495167"/>
            <a:chExt cx="2340295" cy="241791"/>
          </a:xfrm>
        </p:grpSpPr>
        <p:sp>
          <p:nvSpPr>
            <p:cNvPr id="41" name="文字方塊 115"/>
            <p:cNvSpPr txBox="1"/>
            <p:nvPr/>
          </p:nvSpPr>
          <p:spPr>
            <a:xfrm>
              <a:off x="1016883" y="2495167"/>
              <a:ext cx="676274" cy="241791"/>
            </a:xfrm>
            <a:prstGeom prst="rect">
              <a:avLst/>
            </a:prstGeom>
            <a:noFill/>
          </p:spPr>
          <p:txBody>
            <a:bodyPr wrap="square" rtlCol="0">
              <a:spAutoFit/>
            </a:bodyPr>
            <a:lstStyle/>
            <a:p>
              <a:r>
                <a:rPr lang="en-US" sz="2000" b="1" dirty="0" smtClean="0"/>
                <a:t>DC 1</a:t>
              </a:r>
              <a:endParaRPr lang="en-US" sz="2000" b="1" dirty="0"/>
            </a:p>
          </p:txBody>
        </p:sp>
        <p:sp>
          <p:nvSpPr>
            <p:cNvPr id="42" name="文字方塊 116"/>
            <p:cNvSpPr txBox="1"/>
            <p:nvPr/>
          </p:nvSpPr>
          <p:spPr>
            <a:xfrm>
              <a:off x="2680904" y="2495167"/>
              <a:ext cx="676274" cy="241791"/>
            </a:xfrm>
            <a:prstGeom prst="rect">
              <a:avLst/>
            </a:prstGeom>
            <a:noFill/>
          </p:spPr>
          <p:txBody>
            <a:bodyPr wrap="square" rtlCol="0">
              <a:spAutoFit/>
            </a:bodyPr>
            <a:lstStyle/>
            <a:p>
              <a:r>
                <a:rPr lang="en-US" sz="2000" b="1" dirty="0" smtClean="0"/>
                <a:t>DC 3</a:t>
              </a:r>
              <a:endParaRPr lang="en-US" sz="2000" b="1" dirty="0"/>
            </a:p>
          </p:txBody>
        </p:sp>
        <p:sp>
          <p:nvSpPr>
            <p:cNvPr id="43" name="文字方塊 117"/>
            <p:cNvSpPr txBox="1"/>
            <p:nvPr/>
          </p:nvSpPr>
          <p:spPr>
            <a:xfrm>
              <a:off x="1845557" y="2495167"/>
              <a:ext cx="676274" cy="241791"/>
            </a:xfrm>
            <a:prstGeom prst="rect">
              <a:avLst/>
            </a:prstGeom>
            <a:noFill/>
          </p:spPr>
          <p:txBody>
            <a:bodyPr wrap="square" rtlCol="0">
              <a:spAutoFit/>
            </a:bodyPr>
            <a:lstStyle/>
            <a:p>
              <a:r>
                <a:rPr lang="en-US" sz="2000" b="1" dirty="0" smtClean="0"/>
                <a:t>DC 2</a:t>
              </a:r>
              <a:endParaRPr lang="en-US" sz="2000" b="1" dirty="0"/>
            </a:p>
          </p:txBody>
        </p:sp>
      </p:grpSp>
      <p:cxnSp>
        <p:nvCxnSpPr>
          <p:cNvPr id="44" name="直線單箭頭接點 105"/>
          <p:cNvCxnSpPr/>
          <p:nvPr/>
        </p:nvCxnSpPr>
        <p:spPr>
          <a:xfrm flipH="1" flipV="1">
            <a:off x="4894245" y="3582258"/>
            <a:ext cx="23942" cy="239910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45" name="直線單箭頭接點 106"/>
          <p:cNvCxnSpPr/>
          <p:nvPr/>
        </p:nvCxnSpPr>
        <p:spPr>
          <a:xfrm>
            <a:off x="4714680" y="5822128"/>
            <a:ext cx="39624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46" name="矩形 107"/>
          <p:cNvSpPr/>
          <p:nvPr/>
        </p:nvSpPr>
        <p:spPr>
          <a:xfrm>
            <a:off x="5195928" y="5359716"/>
            <a:ext cx="825999" cy="424620"/>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3</a:t>
            </a:r>
            <a:endParaRPr lang="en-US" sz="2000" b="1" dirty="0">
              <a:solidFill>
                <a:srgbClr val="000000"/>
              </a:solidFill>
            </a:endParaRPr>
          </a:p>
        </p:txBody>
      </p:sp>
      <p:sp>
        <p:nvSpPr>
          <p:cNvPr id="47" name="矩形 108"/>
          <p:cNvSpPr/>
          <p:nvPr/>
        </p:nvSpPr>
        <p:spPr>
          <a:xfrm>
            <a:off x="5195928" y="4565861"/>
            <a:ext cx="825999" cy="782763"/>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7</a:t>
            </a:r>
            <a:endParaRPr lang="en-US" sz="2000" b="1" dirty="0">
              <a:solidFill>
                <a:srgbClr val="000000"/>
              </a:solidFill>
            </a:endParaRPr>
          </a:p>
        </p:txBody>
      </p:sp>
      <p:sp>
        <p:nvSpPr>
          <p:cNvPr id="48" name="矩形 109"/>
          <p:cNvSpPr/>
          <p:nvPr/>
        </p:nvSpPr>
        <p:spPr>
          <a:xfrm>
            <a:off x="6269112" y="4748994"/>
            <a:ext cx="825999" cy="1035342"/>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8</a:t>
            </a:r>
            <a:endParaRPr lang="en-US" sz="2000" b="1" dirty="0">
              <a:solidFill>
                <a:srgbClr val="000000"/>
              </a:solidFill>
            </a:endParaRPr>
          </a:p>
        </p:txBody>
      </p:sp>
      <p:sp>
        <p:nvSpPr>
          <p:cNvPr id="49" name="矩形 110"/>
          <p:cNvSpPr/>
          <p:nvPr/>
        </p:nvSpPr>
        <p:spPr>
          <a:xfrm>
            <a:off x="6269112" y="3477262"/>
            <a:ext cx="825999" cy="1262528"/>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10</a:t>
            </a:r>
            <a:endParaRPr lang="en-US" sz="2000" b="1" dirty="0">
              <a:solidFill>
                <a:srgbClr val="000000"/>
              </a:solidFill>
            </a:endParaRPr>
          </a:p>
        </p:txBody>
      </p:sp>
      <p:sp>
        <p:nvSpPr>
          <p:cNvPr id="50" name="矩形 111"/>
          <p:cNvSpPr/>
          <p:nvPr/>
        </p:nvSpPr>
        <p:spPr>
          <a:xfrm>
            <a:off x="5197030" y="4320336"/>
            <a:ext cx="823796" cy="220856"/>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sp>
        <p:nvSpPr>
          <p:cNvPr id="51" name="矩形 112"/>
          <p:cNvSpPr/>
          <p:nvPr/>
        </p:nvSpPr>
        <p:spPr>
          <a:xfrm>
            <a:off x="7308797" y="5054793"/>
            <a:ext cx="825999" cy="729981"/>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6</a:t>
            </a:r>
            <a:endParaRPr lang="en-US" sz="2000" b="1" dirty="0">
              <a:solidFill>
                <a:srgbClr val="000000"/>
              </a:solidFill>
            </a:endParaRPr>
          </a:p>
        </p:txBody>
      </p:sp>
      <p:sp>
        <p:nvSpPr>
          <p:cNvPr id="52" name="矩形 113"/>
          <p:cNvSpPr/>
          <p:nvPr/>
        </p:nvSpPr>
        <p:spPr>
          <a:xfrm>
            <a:off x="7309887" y="4809048"/>
            <a:ext cx="824247" cy="217733"/>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grpSp>
        <p:nvGrpSpPr>
          <p:cNvPr id="53" name="群組 114"/>
          <p:cNvGrpSpPr/>
          <p:nvPr/>
        </p:nvGrpSpPr>
        <p:grpSpPr>
          <a:xfrm>
            <a:off x="5217459" y="5816425"/>
            <a:ext cx="2941277" cy="269473"/>
            <a:chOff x="1016883" y="2495167"/>
            <a:chExt cx="2340295" cy="241791"/>
          </a:xfrm>
        </p:grpSpPr>
        <p:sp>
          <p:nvSpPr>
            <p:cNvPr id="54" name="文字方塊 115"/>
            <p:cNvSpPr txBox="1"/>
            <p:nvPr/>
          </p:nvSpPr>
          <p:spPr>
            <a:xfrm>
              <a:off x="1016883" y="2495167"/>
              <a:ext cx="676274" cy="241791"/>
            </a:xfrm>
            <a:prstGeom prst="rect">
              <a:avLst/>
            </a:prstGeom>
            <a:noFill/>
          </p:spPr>
          <p:txBody>
            <a:bodyPr wrap="square" rtlCol="0">
              <a:spAutoFit/>
            </a:bodyPr>
            <a:lstStyle/>
            <a:p>
              <a:r>
                <a:rPr lang="en-US" sz="2000" b="1" dirty="0" smtClean="0"/>
                <a:t>DC 1</a:t>
              </a:r>
              <a:endParaRPr lang="en-US" sz="2000" b="1" dirty="0"/>
            </a:p>
          </p:txBody>
        </p:sp>
        <p:sp>
          <p:nvSpPr>
            <p:cNvPr id="55" name="文字方塊 116"/>
            <p:cNvSpPr txBox="1"/>
            <p:nvPr/>
          </p:nvSpPr>
          <p:spPr>
            <a:xfrm>
              <a:off x="2680904" y="2495167"/>
              <a:ext cx="676274" cy="241791"/>
            </a:xfrm>
            <a:prstGeom prst="rect">
              <a:avLst/>
            </a:prstGeom>
            <a:noFill/>
          </p:spPr>
          <p:txBody>
            <a:bodyPr wrap="square" rtlCol="0">
              <a:spAutoFit/>
            </a:bodyPr>
            <a:lstStyle/>
            <a:p>
              <a:r>
                <a:rPr lang="en-US" sz="2000" b="1" dirty="0" smtClean="0"/>
                <a:t>DC 3</a:t>
              </a:r>
              <a:endParaRPr lang="en-US" sz="2000" b="1" dirty="0"/>
            </a:p>
          </p:txBody>
        </p:sp>
        <p:sp>
          <p:nvSpPr>
            <p:cNvPr id="56" name="文字方塊 117"/>
            <p:cNvSpPr txBox="1"/>
            <p:nvPr/>
          </p:nvSpPr>
          <p:spPr>
            <a:xfrm>
              <a:off x="1845557" y="2495167"/>
              <a:ext cx="676274" cy="241791"/>
            </a:xfrm>
            <a:prstGeom prst="rect">
              <a:avLst/>
            </a:prstGeom>
            <a:noFill/>
          </p:spPr>
          <p:txBody>
            <a:bodyPr wrap="square" rtlCol="0">
              <a:spAutoFit/>
            </a:bodyPr>
            <a:lstStyle/>
            <a:p>
              <a:r>
                <a:rPr lang="en-US" sz="2000" b="1" dirty="0" smtClean="0"/>
                <a:t>DC 2</a:t>
              </a:r>
              <a:endParaRPr lang="en-US" sz="2000" b="1" dirty="0"/>
            </a:p>
          </p:txBody>
        </p:sp>
      </p:grpSp>
    </p:spTree>
    <p:extLst>
      <p:ext uri="{BB962C8B-B14F-4D97-AF65-F5344CB8AC3E}">
        <p14:creationId xmlns:p14="http://schemas.microsoft.com/office/powerpoint/2010/main" val="16712948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152400" y="304909"/>
            <a:ext cx="3962400" cy="2590692"/>
            <a:chOff x="152400" y="304908"/>
            <a:chExt cx="5029200" cy="3846619"/>
          </a:xfrm>
        </p:grpSpPr>
        <p:cxnSp>
          <p:nvCxnSpPr>
            <p:cNvPr id="20" name="直線單箭頭接點 105"/>
            <p:cNvCxnSpPr/>
            <p:nvPr/>
          </p:nvCxnSpPr>
          <p:spPr>
            <a:xfrm flipH="1" flipV="1">
              <a:off x="380309" y="434162"/>
              <a:ext cx="30388" cy="356214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1" name="直線單箭頭接點 106"/>
            <p:cNvCxnSpPr/>
            <p:nvPr/>
          </p:nvCxnSpPr>
          <p:spPr>
            <a:xfrm>
              <a:off x="152400" y="3759885"/>
              <a:ext cx="50292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22" name="矩形 107"/>
            <p:cNvSpPr/>
            <p:nvPr/>
          </p:nvSpPr>
          <p:spPr>
            <a:xfrm>
              <a:off x="805734" y="3101219"/>
              <a:ext cx="1048383" cy="630469"/>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3</a:t>
              </a:r>
              <a:endParaRPr lang="en-US" sz="2000" b="1" dirty="0">
                <a:solidFill>
                  <a:srgbClr val="000000"/>
                </a:solidFill>
              </a:endParaRPr>
            </a:p>
          </p:txBody>
        </p:sp>
        <p:sp>
          <p:nvSpPr>
            <p:cNvPr id="23" name="矩形 108"/>
            <p:cNvSpPr/>
            <p:nvPr/>
          </p:nvSpPr>
          <p:spPr>
            <a:xfrm>
              <a:off x="805734" y="1598372"/>
              <a:ext cx="1048383" cy="1162235"/>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7</a:t>
              </a:r>
              <a:endParaRPr lang="en-US" sz="2000" b="1" dirty="0">
                <a:solidFill>
                  <a:srgbClr val="000000"/>
                </a:solidFill>
              </a:endParaRPr>
            </a:p>
          </p:txBody>
        </p:sp>
        <p:sp>
          <p:nvSpPr>
            <p:cNvPr id="24" name="矩形 109"/>
            <p:cNvSpPr/>
            <p:nvPr/>
          </p:nvSpPr>
          <p:spPr>
            <a:xfrm>
              <a:off x="2125333" y="2196824"/>
              <a:ext cx="1048383" cy="1537260"/>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8</a:t>
              </a:r>
              <a:endParaRPr lang="en-US" sz="2000" b="1" dirty="0">
                <a:solidFill>
                  <a:srgbClr val="000000"/>
                </a:solidFill>
              </a:endParaRPr>
            </a:p>
          </p:txBody>
        </p:sp>
        <p:sp>
          <p:nvSpPr>
            <p:cNvPr id="25" name="矩形 110"/>
            <p:cNvSpPr/>
            <p:nvPr/>
          </p:nvSpPr>
          <p:spPr>
            <a:xfrm>
              <a:off x="2125333" y="304908"/>
              <a:ext cx="1048383" cy="1874582"/>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10</a:t>
              </a:r>
              <a:endParaRPr lang="en-US" sz="2000" b="1" dirty="0">
                <a:solidFill>
                  <a:srgbClr val="000000"/>
                </a:solidFill>
              </a:endParaRPr>
            </a:p>
          </p:txBody>
        </p:sp>
        <p:sp>
          <p:nvSpPr>
            <p:cNvPr id="26" name="矩形 111"/>
            <p:cNvSpPr/>
            <p:nvPr/>
          </p:nvSpPr>
          <p:spPr>
            <a:xfrm>
              <a:off x="807147" y="2773295"/>
              <a:ext cx="1045587" cy="327923"/>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sp>
          <p:nvSpPr>
            <p:cNvPr id="27" name="矩形 112"/>
            <p:cNvSpPr/>
            <p:nvPr/>
          </p:nvSpPr>
          <p:spPr>
            <a:xfrm>
              <a:off x="3481262" y="2318867"/>
              <a:ext cx="1048383" cy="1083864"/>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6</a:t>
              </a:r>
              <a:endParaRPr lang="en-US" sz="2000" b="1" dirty="0">
                <a:solidFill>
                  <a:srgbClr val="000000"/>
                </a:solidFill>
              </a:endParaRPr>
            </a:p>
          </p:txBody>
        </p:sp>
        <p:sp>
          <p:nvSpPr>
            <p:cNvPr id="28" name="矩形 113"/>
            <p:cNvSpPr/>
            <p:nvPr/>
          </p:nvSpPr>
          <p:spPr>
            <a:xfrm>
              <a:off x="3479879" y="3411198"/>
              <a:ext cx="1046160" cy="323287"/>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grpSp>
          <p:nvGrpSpPr>
            <p:cNvPr id="29" name="群組 114"/>
            <p:cNvGrpSpPr/>
            <p:nvPr/>
          </p:nvGrpSpPr>
          <p:grpSpPr>
            <a:xfrm>
              <a:off x="790542" y="3751418"/>
              <a:ext cx="3733159" cy="400109"/>
              <a:chOff x="1016883" y="2495167"/>
              <a:chExt cx="2340295" cy="241791"/>
            </a:xfrm>
          </p:grpSpPr>
          <p:sp>
            <p:nvSpPr>
              <p:cNvPr id="30" name="文字方塊 115"/>
              <p:cNvSpPr txBox="1"/>
              <p:nvPr/>
            </p:nvSpPr>
            <p:spPr>
              <a:xfrm>
                <a:off x="1016883" y="2495167"/>
                <a:ext cx="676274" cy="241791"/>
              </a:xfrm>
              <a:prstGeom prst="rect">
                <a:avLst/>
              </a:prstGeom>
              <a:noFill/>
            </p:spPr>
            <p:txBody>
              <a:bodyPr wrap="square" rtlCol="0">
                <a:spAutoFit/>
              </a:bodyPr>
              <a:lstStyle/>
              <a:p>
                <a:r>
                  <a:rPr lang="en-US" sz="2000" b="1" dirty="0" smtClean="0"/>
                  <a:t>DC 1</a:t>
                </a:r>
                <a:endParaRPr lang="en-US" sz="2000" b="1" dirty="0"/>
              </a:p>
            </p:txBody>
          </p:sp>
          <p:sp>
            <p:nvSpPr>
              <p:cNvPr id="31" name="文字方塊 116"/>
              <p:cNvSpPr txBox="1"/>
              <p:nvPr/>
            </p:nvSpPr>
            <p:spPr>
              <a:xfrm>
                <a:off x="2680904" y="2495167"/>
                <a:ext cx="676274" cy="241791"/>
              </a:xfrm>
              <a:prstGeom prst="rect">
                <a:avLst/>
              </a:prstGeom>
              <a:noFill/>
            </p:spPr>
            <p:txBody>
              <a:bodyPr wrap="square" rtlCol="0">
                <a:spAutoFit/>
              </a:bodyPr>
              <a:lstStyle/>
              <a:p>
                <a:r>
                  <a:rPr lang="en-US" sz="2000" b="1" dirty="0" smtClean="0"/>
                  <a:t>DC 3</a:t>
                </a:r>
                <a:endParaRPr lang="en-US" sz="2000" b="1" dirty="0"/>
              </a:p>
            </p:txBody>
          </p:sp>
          <p:sp>
            <p:nvSpPr>
              <p:cNvPr id="32" name="文字方塊 117"/>
              <p:cNvSpPr txBox="1"/>
              <p:nvPr/>
            </p:nvSpPr>
            <p:spPr>
              <a:xfrm>
                <a:off x="1845557" y="2495167"/>
                <a:ext cx="676274" cy="241791"/>
              </a:xfrm>
              <a:prstGeom prst="rect">
                <a:avLst/>
              </a:prstGeom>
              <a:noFill/>
            </p:spPr>
            <p:txBody>
              <a:bodyPr wrap="square" rtlCol="0">
                <a:spAutoFit/>
              </a:bodyPr>
              <a:lstStyle/>
              <a:p>
                <a:r>
                  <a:rPr lang="en-US" sz="2000" b="1" dirty="0" smtClean="0"/>
                  <a:t>DC 2</a:t>
                </a:r>
                <a:endParaRPr lang="en-US" sz="2000" b="1" dirty="0"/>
              </a:p>
            </p:txBody>
          </p:sp>
        </p:grpSp>
      </p:grpSp>
      <p:grpSp>
        <p:nvGrpSpPr>
          <p:cNvPr id="48" name="Group 47"/>
          <p:cNvGrpSpPr/>
          <p:nvPr/>
        </p:nvGrpSpPr>
        <p:grpSpPr>
          <a:xfrm>
            <a:off x="4236647" y="146216"/>
            <a:ext cx="3962400" cy="2749385"/>
            <a:chOff x="4236647" y="146216"/>
            <a:chExt cx="3962400" cy="2749385"/>
          </a:xfrm>
        </p:grpSpPr>
        <p:cxnSp>
          <p:nvCxnSpPr>
            <p:cNvPr id="35" name="直線單箭頭接點 105"/>
            <p:cNvCxnSpPr/>
            <p:nvPr/>
          </p:nvCxnSpPr>
          <p:spPr>
            <a:xfrm flipH="1" flipV="1">
              <a:off x="4416212" y="391961"/>
              <a:ext cx="23942" cy="239910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36" name="直線單箭頭接點 106"/>
            <p:cNvCxnSpPr/>
            <p:nvPr/>
          </p:nvCxnSpPr>
          <p:spPr>
            <a:xfrm>
              <a:off x="4236647" y="2631831"/>
              <a:ext cx="39624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37" name="矩形 107"/>
            <p:cNvSpPr/>
            <p:nvPr/>
          </p:nvSpPr>
          <p:spPr>
            <a:xfrm>
              <a:off x="4751395" y="2188220"/>
              <a:ext cx="825999" cy="424620"/>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3</a:t>
              </a:r>
              <a:endParaRPr lang="en-US" sz="2000" b="1" dirty="0">
                <a:solidFill>
                  <a:srgbClr val="000000"/>
                </a:solidFill>
              </a:endParaRPr>
            </a:p>
          </p:txBody>
        </p:sp>
        <p:sp>
          <p:nvSpPr>
            <p:cNvPr id="38" name="矩形 108"/>
            <p:cNvSpPr/>
            <p:nvPr/>
          </p:nvSpPr>
          <p:spPr>
            <a:xfrm>
              <a:off x="4751394" y="1392169"/>
              <a:ext cx="825999" cy="782763"/>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7</a:t>
              </a:r>
              <a:endParaRPr lang="en-US" sz="2000" b="1" dirty="0">
                <a:solidFill>
                  <a:srgbClr val="000000"/>
                </a:solidFill>
              </a:endParaRPr>
            </a:p>
          </p:txBody>
        </p:sp>
        <p:sp>
          <p:nvSpPr>
            <p:cNvPr id="39" name="矩形 109"/>
            <p:cNvSpPr/>
            <p:nvPr/>
          </p:nvSpPr>
          <p:spPr>
            <a:xfrm>
              <a:off x="5791079" y="1579112"/>
              <a:ext cx="825999" cy="1035342"/>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8</a:t>
              </a:r>
              <a:endParaRPr lang="en-US" sz="2000" b="1" dirty="0">
                <a:solidFill>
                  <a:srgbClr val="000000"/>
                </a:solidFill>
              </a:endParaRPr>
            </a:p>
          </p:txBody>
        </p:sp>
        <p:sp>
          <p:nvSpPr>
            <p:cNvPr id="40" name="矩形 110"/>
            <p:cNvSpPr/>
            <p:nvPr/>
          </p:nvSpPr>
          <p:spPr>
            <a:xfrm>
              <a:off x="5791079" y="148886"/>
              <a:ext cx="825999" cy="1262528"/>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10</a:t>
              </a:r>
              <a:endParaRPr lang="en-US" sz="2000" b="1" dirty="0">
                <a:solidFill>
                  <a:srgbClr val="000000"/>
                </a:solidFill>
              </a:endParaRPr>
            </a:p>
          </p:txBody>
        </p:sp>
        <p:sp>
          <p:nvSpPr>
            <p:cNvPr id="41" name="矩形 111"/>
            <p:cNvSpPr/>
            <p:nvPr/>
          </p:nvSpPr>
          <p:spPr>
            <a:xfrm>
              <a:off x="4752496" y="146492"/>
              <a:ext cx="823796" cy="220856"/>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sp>
          <p:nvSpPr>
            <p:cNvPr id="42" name="矩形 112"/>
            <p:cNvSpPr/>
            <p:nvPr/>
          </p:nvSpPr>
          <p:spPr>
            <a:xfrm>
              <a:off x="6859387" y="1866100"/>
              <a:ext cx="825999" cy="729981"/>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6</a:t>
              </a:r>
              <a:endParaRPr lang="en-US" sz="2000" b="1" dirty="0">
                <a:solidFill>
                  <a:srgbClr val="000000"/>
                </a:solidFill>
              </a:endParaRPr>
            </a:p>
          </p:txBody>
        </p:sp>
        <p:sp>
          <p:nvSpPr>
            <p:cNvPr id="43" name="矩形 113"/>
            <p:cNvSpPr/>
            <p:nvPr/>
          </p:nvSpPr>
          <p:spPr>
            <a:xfrm>
              <a:off x="6859387" y="146216"/>
              <a:ext cx="824247" cy="217733"/>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grpSp>
          <p:nvGrpSpPr>
            <p:cNvPr id="44" name="群組 114"/>
            <p:cNvGrpSpPr/>
            <p:nvPr/>
          </p:nvGrpSpPr>
          <p:grpSpPr>
            <a:xfrm>
              <a:off x="4739426" y="2626128"/>
              <a:ext cx="2941277" cy="269473"/>
              <a:chOff x="1016883" y="2495167"/>
              <a:chExt cx="2340295" cy="241791"/>
            </a:xfrm>
          </p:grpSpPr>
          <p:sp>
            <p:nvSpPr>
              <p:cNvPr id="45" name="文字方塊 115"/>
              <p:cNvSpPr txBox="1"/>
              <p:nvPr/>
            </p:nvSpPr>
            <p:spPr>
              <a:xfrm>
                <a:off x="1016883" y="2495167"/>
                <a:ext cx="676274" cy="241791"/>
              </a:xfrm>
              <a:prstGeom prst="rect">
                <a:avLst/>
              </a:prstGeom>
              <a:noFill/>
            </p:spPr>
            <p:txBody>
              <a:bodyPr wrap="square" rtlCol="0">
                <a:spAutoFit/>
              </a:bodyPr>
              <a:lstStyle/>
              <a:p>
                <a:r>
                  <a:rPr lang="en-US" sz="2000" b="1" dirty="0" smtClean="0"/>
                  <a:t>DC 1</a:t>
                </a:r>
                <a:endParaRPr lang="en-US" sz="2000" b="1" dirty="0"/>
              </a:p>
            </p:txBody>
          </p:sp>
          <p:sp>
            <p:nvSpPr>
              <p:cNvPr id="46" name="文字方塊 116"/>
              <p:cNvSpPr txBox="1"/>
              <p:nvPr/>
            </p:nvSpPr>
            <p:spPr>
              <a:xfrm>
                <a:off x="2680904" y="2495167"/>
                <a:ext cx="676274" cy="241791"/>
              </a:xfrm>
              <a:prstGeom prst="rect">
                <a:avLst/>
              </a:prstGeom>
              <a:noFill/>
            </p:spPr>
            <p:txBody>
              <a:bodyPr wrap="square" rtlCol="0">
                <a:spAutoFit/>
              </a:bodyPr>
              <a:lstStyle/>
              <a:p>
                <a:r>
                  <a:rPr lang="en-US" sz="2000" b="1" dirty="0" smtClean="0"/>
                  <a:t>DC 3</a:t>
                </a:r>
                <a:endParaRPr lang="en-US" sz="2000" b="1" dirty="0"/>
              </a:p>
            </p:txBody>
          </p:sp>
          <p:sp>
            <p:nvSpPr>
              <p:cNvPr id="47" name="文字方塊 117"/>
              <p:cNvSpPr txBox="1"/>
              <p:nvPr/>
            </p:nvSpPr>
            <p:spPr>
              <a:xfrm>
                <a:off x="1845557" y="2495167"/>
                <a:ext cx="676274" cy="241791"/>
              </a:xfrm>
              <a:prstGeom prst="rect">
                <a:avLst/>
              </a:prstGeom>
              <a:noFill/>
            </p:spPr>
            <p:txBody>
              <a:bodyPr wrap="square" rtlCol="0">
                <a:spAutoFit/>
              </a:bodyPr>
              <a:lstStyle/>
              <a:p>
                <a:r>
                  <a:rPr lang="en-US" sz="2000" b="1" dirty="0" smtClean="0"/>
                  <a:t>DC 2</a:t>
                </a:r>
                <a:endParaRPr lang="en-US" sz="2000" b="1" dirty="0"/>
              </a:p>
            </p:txBody>
          </p:sp>
        </p:grpSp>
      </p:grpSp>
      <p:grpSp>
        <p:nvGrpSpPr>
          <p:cNvPr id="63" name="Group 62"/>
          <p:cNvGrpSpPr/>
          <p:nvPr/>
        </p:nvGrpSpPr>
        <p:grpSpPr>
          <a:xfrm>
            <a:off x="152400" y="3671531"/>
            <a:ext cx="3962400" cy="2749385"/>
            <a:chOff x="152400" y="3671531"/>
            <a:chExt cx="3962400" cy="2749385"/>
          </a:xfrm>
        </p:grpSpPr>
        <p:cxnSp>
          <p:nvCxnSpPr>
            <p:cNvPr id="50" name="直線單箭頭接點 105"/>
            <p:cNvCxnSpPr/>
            <p:nvPr/>
          </p:nvCxnSpPr>
          <p:spPr>
            <a:xfrm flipH="1" flipV="1">
              <a:off x="331965" y="3917276"/>
              <a:ext cx="23942" cy="239910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51" name="直線單箭頭接點 106"/>
            <p:cNvCxnSpPr/>
            <p:nvPr/>
          </p:nvCxnSpPr>
          <p:spPr>
            <a:xfrm>
              <a:off x="152400" y="6157146"/>
              <a:ext cx="39624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52" name="矩形 107"/>
            <p:cNvSpPr/>
            <p:nvPr/>
          </p:nvSpPr>
          <p:spPr>
            <a:xfrm>
              <a:off x="667148" y="5713535"/>
              <a:ext cx="825999" cy="424620"/>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3</a:t>
              </a:r>
              <a:endParaRPr lang="en-US" sz="2000" b="1" dirty="0">
                <a:solidFill>
                  <a:srgbClr val="000000"/>
                </a:solidFill>
              </a:endParaRPr>
            </a:p>
          </p:txBody>
        </p:sp>
        <p:sp>
          <p:nvSpPr>
            <p:cNvPr id="53" name="矩形 108"/>
            <p:cNvSpPr/>
            <p:nvPr/>
          </p:nvSpPr>
          <p:spPr>
            <a:xfrm>
              <a:off x="667147" y="3917332"/>
              <a:ext cx="825999" cy="782763"/>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7</a:t>
              </a:r>
              <a:endParaRPr lang="en-US" sz="2000" b="1" dirty="0">
                <a:solidFill>
                  <a:srgbClr val="000000"/>
                </a:solidFill>
              </a:endParaRPr>
            </a:p>
          </p:txBody>
        </p:sp>
        <p:sp>
          <p:nvSpPr>
            <p:cNvPr id="54" name="矩形 109"/>
            <p:cNvSpPr/>
            <p:nvPr/>
          </p:nvSpPr>
          <p:spPr>
            <a:xfrm>
              <a:off x="1706832" y="5104427"/>
              <a:ext cx="825999" cy="1035342"/>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8</a:t>
              </a:r>
              <a:endParaRPr lang="en-US" sz="2000" b="1" dirty="0">
                <a:solidFill>
                  <a:srgbClr val="000000"/>
                </a:solidFill>
              </a:endParaRPr>
            </a:p>
          </p:txBody>
        </p:sp>
        <p:sp>
          <p:nvSpPr>
            <p:cNvPr id="55" name="矩形 110"/>
            <p:cNvSpPr/>
            <p:nvPr/>
          </p:nvSpPr>
          <p:spPr>
            <a:xfrm>
              <a:off x="1706832" y="3674201"/>
              <a:ext cx="825999" cy="1262528"/>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10</a:t>
              </a:r>
              <a:endParaRPr lang="en-US" sz="2000" b="1" dirty="0">
                <a:solidFill>
                  <a:srgbClr val="000000"/>
                </a:solidFill>
              </a:endParaRPr>
            </a:p>
          </p:txBody>
        </p:sp>
        <p:sp>
          <p:nvSpPr>
            <p:cNvPr id="56" name="矩形 111"/>
            <p:cNvSpPr/>
            <p:nvPr/>
          </p:nvSpPr>
          <p:spPr>
            <a:xfrm>
              <a:off x="668249" y="3671807"/>
              <a:ext cx="823796" cy="220856"/>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sp>
          <p:nvSpPr>
            <p:cNvPr id="57" name="矩形 112"/>
            <p:cNvSpPr/>
            <p:nvPr/>
          </p:nvSpPr>
          <p:spPr>
            <a:xfrm>
              <a:off x="2774050" y="3917276"/>
              <a:ext cx="825999" cy="729981"/>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6</a:t>
              </a:r>
              <a:endParaRPr lang="en-US" sz="2000" b="1" dirty="0">
                <a:solidFill>
                  <a:srgbClr val="000000"/>
                </a:solidFill>
              </a:endParaRPr>
            </a:p>
          </p:txBody>
        </p:sp>
        <p:sp>
          <p:nvSpPr>
            <p:cNvPr id="58" name="矩形 113"/>
            <p:cNvSpPr/>
            <p:nvPr/>
          </p:nvSpPr>
          <p:spPr>
            <a:xfrm>
              <a:off x="2775140" y="3671531"/>
              <a:ext cx="824247" cy="217733"/>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grpSp>
          <p:nvGrpSpPr>
            <p:cNvPr id="59" name="群組 114"/>
            <p:cNvGrpSpPr/>
            <p:nvPr/>
          </p:nvGrpSpPr>
          <p:grpSpPr>
            <a:xfrm>
              <a:off x="655179" y="6151443"/>
              <a:ext cx="2941277" cy="269473"/>
              <a:chOff x="1016883" y="2495167"/>
              <a:chExt cx="2340295" cy="241791"/>
            </a:xfrm>
          </p:grpSpPr>
          <p:sp>
            <p:nvSpPr>
              <p:cNvPr id="60" name="文字方塊 115"/>
              <p:cNvSpPr txBox="1"/>
              <p:nvPr/>
            </p:nvSpPr>
            <p:spPr>
              <a:xfrm>
                <a:off x="1016883" y="2495167"/>
                <a:ext cx="676274" cy="241791"/>
              </a:xfrm>
              <a:prstGeom prst="rect">
                <a:avLst/>
              </a:prstGeom>
              <a:noFill/>
            </p:spPr>
            <p:txBody>
              <a:bodyPr wrap="square" rtlCol="0">
                <a:spAutoFit/>
              </a:bodyPr>
              <a:lstStyle/>
              <a:p>
                <a:r>
                  <a:rPr lang="en-US" sz="2000" b="1" dirty="0" smtClean="0"/>
                  <a:t>DC 1</a:t>
                </a:r>
                <a:endParaRPr lang="en-US" sz="2000" b="1" dirty="0"/>
              </a:p>
            </p:txBody>
          </p:sp>
          <p:sp>
            <p:nvSpPr>
              <p:cNvPr id="61" name="文字方塊 116"/>
              <p:cNvSpPr txBox="1"/>
              <p:nvPr/>
            </p:nvSpPr>
            <p:spPr>
              <a:xfrm>
                <a:off x="2680904" y="2495167"/>
                <a:ext cx="676274" cy="241791"/>
              </a:xfrm>
              <a:prstGeom prst="rect">
                <a:avLst/>
              </a:prstGeom>
              <a:noFill/>
            </p:spPr>
            <p:txBody>
              <a:bodyPr wrap="square" rtlCol="0">
                <a:spAutoFit/>
              </a:bodyPr>
              <a:lstStyle/>
              <a:p>
                <a:r>
                  <a:rPr lang="en-US" sz="2000" b="1" dirty="0" smtClean="0"/>
                  <a:t>DC 3</a:t>
                </a:r>
                <a:endParaRPr lang="en-US" sz="2000" b="1" dirty="0"/>
              </a:p>
            </p:txBody>
          </p:sp>
          <p:sp>
            <p:nvSpPr>
              <p:cNvPr id="62" name="文字方塊 117"/>
              <p:cNvSpPr txBox="1"/>
              <p:nvPr/>
            </p:nvSpPr>
            <p:spPr>
              <a:xfrm>
                <a:off x="1845557" y="2495167"/>
                <a:ext cx="676274" cy="241791"/>
              </a:xfrm>
              <a:prstGeom prst="rect">
                <a:avLst/>
              </a:prstGeom>
              <a:noFill/>
            </p:spPr>
            <p:txBody>
              <a:bodyPr wrap="square" rtlCol="0">
                <a:spAutoFit/>
              </a:bodyPr>
              <a:lstStyle/>
              <a:p>
                <a:r>
                  <a:rPr lang="en-US" sz="2000" b="1" dirty="0" smtClean="0"/>
                  <a:t>DC 2</a:t>
                </a:r>
                <a:endParaRPr lang="en-US" sz="2000" b="1" dirty="0"/>
              </a:p>
            </p:txBody>
          </p:sp>
        </p:grpSp>
      </p:grpSp>
      <p:grpSp>
        <p:nvGrpSpPr>
          <p:cNvPr id="78" name="Group 77"/>
          <p:cNvGrpSpPr/>
          <p:nvPr/>
        </p:nvGrpSpPr>
        <p:grpSpPr>
          <a:xfrm>
            <a:off x="4222878" y="3671531"/>
            <a:ext cx="3962400" cy="2749385"/>
            <a:chOff x="4222878" y="3671531"/>
            <a:chExt cx="3962400" cy="2749385"/>
          </a:xfrm>
        </p:grpSpPr>
        <p:cxnSp>
          <p:nvCxnSpPr>
            <p:cNvPr id="65" name="直線單箭頭接點 105"/>
            <p:cNvCxnSpPr/>
            <p:nvPr/>
          </p:nvCxnSpPr>
          <p:spPr>
            <a:xfrm flipH="1" flipV="1">
              <a:off x="4402443" y="3917276"/>
              <a:ext cx="23942" cy="239910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66" name="直線單箭頭接點 106"/>
            <p:cNvCxnSpPr/>
            <p:nvPr/>
          </p:nvCxnSpPr>
          <p:spPr>
            <a:xfrm>
              <a:off x="4222878" y="6157146"/>
              <a:ext cx="39624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67" name="矩形 107"/>
            <p:cNvSpPr/>
            <p:nvPr/>
          </p:nvSpPr>
          <p:spPr>
            <a:xfrm>
              <a:off x="4737625" y="4711187"/>
              <a:ext cx="825999" cy="424620"/>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3</a:t>
              </a:r>
              <a:endParaRPr lang="en-US" sz="2000" b="1" dirty="0">
                <a:solidFill>
                  <a:srgbClr val="000000"/>
                </a:solidFill>
              </a:endParaRPr>
            </a:p>
          </p:txBody>
        </p:sp>
        <p:sp>
          <p:nvSpPr>
            <p:cNvPr id="68" name="矩形 108"/>
            <p:cNvSpPr/>
            <p:nvPr/>
          </p:nvSpPr>
          <p:spPr>
            <a:xfrm>
              <a:off x="4737625" y="3917332"/>
              <a:ext cx="825999" cy="782763"/>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7</a:t>
              </a:r>
              <a:endParaRPr lang="en-US" sz="2000" b="1" dirty="0">
                <a:solidFill>
                  <a:srgbClr val="000000"/>
                </a:solidFill>
              </a:endParaRPr>
            </a:p>
          </p:txBody>
        </p:sp>
        <p:sp>
          <p:nvSpPr>
            <p:cNvPr id="69" name="矩形 109"/>
            <p:cNvSpPr/>
            <p:nvPr/>
          </p:nvSpPr>
          <p:spPr>
            <a:xfrm>
              <a:off x="5777310" y="4931025"/>
              <a:ext cx="825999" cy="1035342"/>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8</a:t>
              </a:r>
              <a:endParaRPr lang="en-US" sz="2000" b="1" dirty="0">
                <a:solidFill>
                  <a:srgbClr val="000000"/>
                </a:solidFill>
              </a:endParaRPr>
            </a:p>
          </p:txBody>
        </p:sp>
        <p:sp>
          <p:nvSpPr>
            <p:cNvPr id="70" name="矩形 110"/>
            <p:cNvSpPr/>
            <p:nvPr/>
          </p:nvSpPr>
          <p:spPr>
            <a:xfrm>
              <a:off x="5777310" y="3674201"/>
              <a:ext cx="825999" cy="1262528"/>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10</a:t>
              </a:r>
              <a:endParaRPr lang="en-US" sz="2000" b="1" dirty="0">
                <a:solidFill>
                  <a:srgbClr val="000000"/>
                </a:solidFill>
              </a:endParaRPr>
            </a:p>
          </p:txBody>
        </p:sp>
        <p:sp>
          <p:nvSpPr>
            <p:cNvPr id="71" name="矩形 111"/>
            <p:cNvSpPr/>
            <p:nvPr/>
          </p:nvSpPr>
          <p:spPr>
            <a:xfrm>
              <a:off x="4738727" y="3671807"/>
              <a:ext cx="823796" cy="220856"/>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sp>
          <p:nvSpPr>
            <p:cNvPr id="72" name="矩形 112"/>
            <p:cNvSpPr/>
            <p:nvPr/>
          </p:nvSpPr>
          <p:spPr>
            <a:xfrm>
              <a:off x="6844528" y="3917276"/>
              <a:ext cx="825999" cy="729981"/>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6</a:t>
              </a:r>
              <a:endParaRPr lang="en-US" sz="2000" b="1" dirty="0">
                <a:solidFill>
                  <a:srgbClr val="000000"/>
                </a:solidFill>
              </a:endParaRPr>
            </a:p>
          </p:txBody>
        </p:sp>
        <p:sp>
          <p:nvSpPr>
            <p:cNvPr id="73" name="矩形 113"/>
            <p:cNvSpPr/>
            <p:nvPr/>
          </p:nvSpPr>
          <p:spPr>
            <a:xfrm>
              <a:off x="6845618" y="3671531"/>
              <a:ext cx="824247" cy="217733"/>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grpSp>
          <p:nvGrpSpPr>
            <p:cNvPr id="74" name="群組 114"/>
            <p:cNvGrpSpPr/>
            <p:nvPr/>
          </p:nvGrpSpPr>
          <p:grpSpPr>
            <a:xfrm>
              <a:off x="4725657" y="6151443"/>
              <a:ext cx="2941277" cy="269473"/>
              <a:chOff x="1016883" y="2495167"/>
              <a:chExt cx="2340295" cy="241791"/>
            </a:xfrm>
          </p:grpSpPr>
          <p:sp>
            <p:nvSpPr>
              <p:cNvPr id="75" name="文字方塊 115"/>
              <p:cNvSpPr txBox="1"/>
              <p:nvPr/>
            </p:nvSpPr>
            <p:spPr>
              <a:xfrm>
                <a:off x="1016883" y="2495167"/>
                <a:ext cx="676274" cy="241791"/>
              </a:xfrm>
              <a:prstGeom prst="rect">
                <a:avLst/>
              </a:prstGeom>
              <a:noFill/>
            </p:spPr>
            <p:txBody>
              <a:bodyPr wrap="square" rtlCol="0">
                <a:spAutoFit/>
              </a:bodyPr>
              <a:lstStyle/>
              <a:p>
                <a:r>
                  <a:rPr lang="en-US" sz="2000" b="1" dirty="0" smtClean="0"/>
                  <a:t>DC 1</a:t>
                </a:r>
                <a:endParaRPr lang="en-US" sz="2000" b="1" dirty="0"/>
              </a:p>
            </p:txBody>
          </p:sp>
          <p:sp>
            <p:nvSpPr>
              <p:cNvPr id="76" name="文字方塊 116"/>
              <p:cNvSpPr txBox="1"/>
              <p:nvPr/>
            </p:nvSpPr>
            <p:spPr>
              <a:xfrm>
                <a:off x="2680904" y="2495167"/>
                <a:ext cx="676274" cy="241791"/>
              </a:xfrm>
              <a:prstGeom prst="rect">
                <a:avLst/>
              </a:prstGeom>
              <a:noFill/>
            </p:spPr>
            <p:txBody>
              <a:bodyPr wrap="square" rtlCol="0">
                <a:spAutoFit/>
              </a:bodyPr>
              <a:lstStyle/>
              <a:p>
                <a:r>
                  <a:rPr lang="en-US" sz="2000" b="1" dirty="0" smtClean="0"/>
                  <a:t>DC 3</a:t>
                </a:r>
                <a:endParaRPr lang="en-US" sz="2000" b="1" dirty="0"/>
              </a:p>
            </p:txBody>
          </p:sp>
          <p:sp>
            <p:nvSpPr>
              <p:cNvPr id="77" name="文字方塊 117"/>
              <p:cNvSpPr txBox="1"/>
              <p:nvPr/>
            </p:nvSpPr>
            <p:spPr>
              <a:xfrm>
                <a:off x="1845557" y="2495167"/>
                <a:ext cx="676274" cy="241791"/>
              </a:xfrm>
              <a:prstGeom prst="rect">
                <a:avLst/>
              </a:prstGeom>
              <a:noFill/>
            </p:spPr>
            <p:txBody>
              <a:bodyPr wrap="square" rtlCol="0">
                <a:spAutoFit/>
              </a:bodyPr>
              <a:lstStyle/>
              <a:p>
                <a:r>
                  <a:rPr lang="en-US" sz="2000" b="1" dirty="0" smtClean="0"/>
                  <a:t>DC 2</a:t>
                </a:r>
                <a:endParaRPr lang="en-US" sz="2000" b="1" dirty="0"/>
              </a:p>
            </p:txBody>
          </p:sp>
        </p:grpSp>
      </p:grpSp>
    </p:spTree>
    <p:extLst>
      <p:ext uri="{BB962C8B-B14F-4D97-AF65-F5344CB8AC3E}">
        <p14:creationId xmlns:p14="http://schemas.microsoft.com/office/powerpoint/2010/main" val="1295166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smtClean="0"/>
              <a:t>Job Scheduling</a:t>
            </a:r>
            <a:endParaRPr lang="en-US" dirty="0"/>
          </a:p>
        </p:txBody>
      </p:sp>
      <p:sp>
        <p:nvSpPr>
          <p:cNvPr id="3" name="內容版面配置區 2"/>
          <p:cNvSpPr>
            <a:spLocks noGrp="1"/>
          </p:cNvSpPr>
          <p:nvPr>
            <p:ph idx="1"/>
          </p:nvPr>
        </p:nvSpPr>
        <p:spPr>
          <a:xfrm>
            <a:off x="304800" y="1600200"/>
            <a:ext cx="8382000" cy="4525963"/>
          </a:xfrm>
        </p:spPr>
        <p:txBody>
          <a:bodyPr>
            <a:normAutofit/>
          </a:bodyPr>
          <a:lstStyle/>
          <a:p>
            <a:r>
              <a:rPr lang="en-US" sz="2800" dirty="0" smtClean="0"/>
              <a:t>Job scheduling is critical for distributed job execution</a:t>
            </a:r>
          </a:p>
          <a:p>
            <a:pPr lvl="1"/>
            <a:r>
              <a:rPr lang="en-US" sz="2400" dirty="0" smtClean="0"/>
              <a:t>Global scheduler: compute job order</a:t>
            </a:r>
          </a:p>
          <a:p>
            <a:pPr lvl="1"/>
            <a:r>
              <a:rPr lang="en-US" sz="2400" dirty="0" smtClean="0"/>
              <a:t>Datacenter scheduler: schedule tasks, report progress</a:t>
            </a:r>
          </a:p>
          <a:p>
            <a:endParaRPr lang="en-US" sz="2800" dirty="0" smtClean="0"/>
          </a:p>
          <a:p>
            <a:pPr marL="0" indent="0">
              <a:buNone/>
            </a:pPr>
            <a:endParaRPr lang="en-US" sz="2800" dirty="0" smtClean="0"/>
          </a:p>
        </p:txBody>
      </p:sp>
      <p:sp>
        <p:nvSpPr>
          <p:cNvPr id="6" name="Rectangle 5"/>
          <p:cNvSpPr/>
          <p:nvPr/>
        </p:nvSpPr>
        <p:spPr>
          <a:xfrm>
            <a:off x="3048000" y="3172326"/>
            <a:ext cx="30480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Global Scheduler</a:t>
            </a:r>
            <a:endParaRPr lang="en-US" sz="2800" dirty="0">
              <a:solidFill>
                <a:schemeClr val="bg1"/>
              </a:solidFill>
            </a:endParaRPr>
          </a:p>
        </p:txBody>
      </p:sp>
      <p:sp>
        <p:nvSpPr>
          <p:cNvPr id="7" name="Rectangle 6"/>
          <p:cNvSpPr/>
          <p:nvPr/>
        </p:nvSpPr>
        <p:spPr>
          <a:xfrm>
            <a:off x="2362200" y="5134602"/>
            <a:ext cx="1828800" cy="975519"/>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Datacenter Scheduler</a:t>
            </a:r>
            <a:endParaRPr lang="en-US" sz="2800" dirty="0"/>
          </a:p>
        </p:txBody>
      </p:sp>
      <p:sp>
        <p:nvSpPr>
          <p:cNvPr id="8" name="Rectangle 7"/>
          <p:cNvSpPr/>
          <p:nvPr/>
        </p:nvSpPr>
        <p:spPr>
          <a:xfrm>
            <a:off x="4876800" y="5134602"/>
            <a:ext cx="1828800" cy="975519"/>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t>Datacenter Scheduler</a:t>
            </a:r>
            <a:endParaRPr lang="en-US" sz="2800" dirty="0"/>
          </a:p>
        </p:txBody>
      </p:sp>
      <p:cxnSp>
        <p:nvCxnSpPr>
          <p:cNvPr id="10" name="Straight Arrow Connector 9"/>
          <p:cNvCxnSpPr>
            <a:stCxn id="6" idx="2"/>
            <a:endCxn id="7" idx="0"/>
          </p:cNvCxnSpPr>
          <p:nvPr/>
        </p:nvCxnSpPr>
        <p:spPr>
          <a:xfrm flipH="1">
            <a:off x="3276600" y="4086726"/>
            <a:ext cx="1295400" cy="1047876"/>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6" idx="2"/>
            <a:endCxn id="8" idx="0"/>
          </p:cNvCxnSpPr>
          <p:nvPr/>
        </p:nvCxnSpPr>
        <p:spPr>
          <a:xfrm>
            <a:off x="4572000" y="4086726"/>
            <a:ext cx="1219200" cy="1047876"/>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803015" y="4590779"/>
            <a:ext cx="1360538" cy="461665"/>
          </a:xfrm>
          <a:prstGeom prst="rect">
            <a:avLst/>
          </a:prstGeom>
          <a:noFill/>
        </p:spPr>
        <p:txBody>
          <a:bodyPr wrap="square" rtlCol="0">
            <a:spAutoFit/>
          </a:bodyPr>
          <a:lstStyle/>
          <a:p>
            <a:r>
              <a:rPr lang="en-US" sz="2400" dirty="0" smtClean="0"/>
              <a:t>Job order</a:t>
            </a:r>
            <a:endParaRPr lang="en-US" sz="2400" dirty="0"/>
          </a:p>
        </p:txBody>
      </p:sp>
      <p:cxnSp>
        <p:nvCxnSpPr>
          <p:cNvPr id="18" name="Straight Arrow Connector 17"/>
          <p:cNvCxnSpPr>
            <a:stCxn id="8" idx="0"/>
          </p:cNvCxnSpPr>
          <p:nvPr/>
        </p:nvCxnSpPr>
        <p:spPr>
          <a:xfrm flipH="1" flipV="1">
            <a:off x="5769692" y="4086726"/>
            <a:ext cx="21508" cy="1047876"/>
          </a:xfrm>
          <a:prstGeom prst="straightConnector1">
            <a:avLst/>
          </a:prstGeom>
          <a:ln w="25400">
            <a:solidFill>
              <a:srgbClr val="FFC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7" idx="0"/>
          </p:cNvCxnSpPr>
          <p:nvPr/>
        </p:nvCxnSpPr>
        <p:spPr>
          <a:xfrm flipV="1">
            <a:off x="3276600" y="4086726"/>
            <a:ext cx="11062" cy="1047876"/>
          </a:xfrm>
          <a:prstGeom prst="straightConnector1">
            <a:avLst/>
          </a:prstGeom>
          <a:ln w="25400">
            <a:solidFill>
              <a:srgbClr val="FFC000"/>
            </a:solidFill>
            <a:tailEnd type="triangle" w="lg" len="lg"/>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078908" y="4295299"/>
            <a:ext cx="1360538" cy="461665"/>
          </a:xfrm>
          <a:prstGeom prst="rect">
            <a:avLst/>
          </a:prstGeom>
          <a:noFill/>
        </p:spPr>
        <p:txBody>
          <a:bodyPr wrap="square" rtlCol="0">
            <a:spAutoFit/>
          </a:bodyPr>
          <a:lstStyle/>
          <a:p>
            <a:r>
              <a:rPr lang="en-US" sz="2400" dirty="0" smtClean="0"/>
              <a:t>Progress </a:t>
            </a:r>
            <a:endParaRPr lang="en-US" sz="2400" dirty="0"/>
          </a:p>
        </p:txBody>
      </p:sp>
      <p:sp>
        <p:nvSpPr>
          <p:cNvPr id="23" name="TextBox 22"/>
          <p:cNvSpPr txBox="1"/>
          <p:nvPr/>
        </p:nvSpPr>
        <p:spPr>
          <a:xfrm>
            <a:off x="5715000" y="4295299"/>
            <a:ext cx="1360538" cy="461665"/>
          </a:xfrm>
          <a:prstGeom prst="rect">
            <a:avLst/>
          </a:prstGeom>
          <a:noFill/>
        </p:spPr>
        <p:txBody>
          <a:bodyPr wrap="square" rtlCol="0">
            <a:spAutoFit/>
          </a:bodyPr>
          <a:lstStyle/>
          <a:p>
            <a:r>
              <a:rPr lang="en-US" sz="2400" dirty="0" smtClean="0"/>
              <a:t>Progress </a:t>
            </a:r>
            <a:endParaRPr lang="en-US" sz="2400" dirty="0"/>
          </a:p>
        </p:txBody>
      </p:sp>
    </p:spTree>
    <p:extLst>
      <p:ext uri="{BB962C8B-B14F-4D97-AF65-F5344CB8AC3E}">
        <p14:creationId xmlns:p14="http://schemas.microsoft.com/office/powerpoint/2010/main" val="2155849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dissolve">
                                      <p:cBhvr>
                                        <p:cTn id="20" dur="500"/>
                                        <p:tgtEl>
                                          <p:spTgt spid="10"/>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dissolve">
                                      <p:cBhvr>
                                        <p:cTn id="23" dur="500"/>
                                        <p:tgtEl>
                                          <p:spTgt spid="14"/>
                                        </p:tgtEl>
                                      </p:cBhvr>
                                    </p:animEffect>
                                  </p:childTnLst>
                                </p:cTn>
                              </p:par>
                              <p:par>
                                <p:cTn id="24" presetID="9" presetClass="entr" presetSubtype="0"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1" nodeType="click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blinds(horizontal)">
                                      <p:cBhvr>
                                        <p:cTn id="31" dur="500"/>
                                        <p:tgtEl>
                                          <p:spTgt spid="23"/>
                                        </p:tgtEl>
                                      </p:cBhvr>
                                    </p:animEffect>
                                  </p:childTnLst>
                                </p:cTn>
                              </p:par>
                              <p:par>
                                <p:cTn id="32" presetID="3" presetClass="entr" presetSubtype="10" fill="hold"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blinds(horizontal)">
                                      <p:cBhvr>
                                        <p:cTn id="34" dur="500"/>
                                        <p:tgtEl>
                                          <p:spTgt spid="18"/>
                                        </p:tgtEl>
                                      </p:cBhvr>
                                    </p:animEffect>
                                  </p:childTnLst>
                                </p:cTn>
                              </p:par>
                              <p:par>
                                <p:cTn id="35" presetID="3" presetClass="entr" presetSubtype="10" fill="hold" grpId="1" nodeType="with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blinds(horizontal)">
                                      <p:cBhvr>
                                        <p:cTn id="37" dur="500"/>
                                        <p:tgtEl>
                                          <p:spTgt spid="22"/>
                                        </p:tgtEl>
                                      </p:cBhvr>
                                    </p:animEffect>
                                  </p:childTnLst>
                                </p:cTn>
                              </p:par>
                              <p:par>
                                <p:cTn id="38" presetID="3" presetClass="entr" presetSubtype="10" fill="hold"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blinds(horizontal)">
                                      <p:cBhvr>
                                        <p:cTn id="4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4" grpId="0"/>
      <p:bldP spid="22" grpId="1"/>
      <p:bldP spid="23" grpId="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7" name="Group 96"/>
          <p:cNvGrpSpPr/>
          <p:nvPr/>
        </p:nvGrpSpPr>
        <p:grpSpPr>
          <a:xfrm>
            <a:off x="64887" y="204579"/>
            <a:ext cx="9079113" cy="2179533"/>
            <a:chOff x="64887" y="204579"/>
            <a:chExt cx="9079113" cy="2179533"/>
          </a:xfrm>
        </p:grpSpPr>
        <p:cxnSp>
          <p:nvCxnSpPr>
            <p:cNvPr id="5" name="直線單箭頭接點 105"/>
            <p:cNvCxnSpPr/>
            <p:nvPr/>
          </p:nvCxnSpPr>
          <p:spPr>
            <a:xfrm flipH="1" flipV="1">
              <a:off x="199561" y="204579"/>
              <a:ext cx="17957" cy="198531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6" name="直線單箭頭接點 106"/>
            <p:cNvCxnSpPr/>
            <p:nvPr/>
          </p:nvCxnSpPr>
          <p:spPr>
            <a:xfrm>
              <a:off x="64887" y="2058124"/>
              <a:ext cx="29718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0" name="矩形 110"/>
            <p:cNvSpPr/>
            <p:nvPr/>
          </p:nvSpPr>
          <p:spPr>
            <a:xfrm>
              <a:off x="1230707" y="986204"/>
              <a:ext cx="619499" cy="1044772"/>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A: 10</a:t>
              </a:r>
              <a:endParaRPr lang="en-US" sz="1600" b="1" dirty="0">
                <a:solidFill>
                  <a:srgbClr val="000000"/>
                </a:solidFill>
              </a:endParaRPr>
            </a:p>
          </p:txBody>
        </p:sp>
        <p:sp>
          <p:nvSpPr>
            <p:cNvPr id="11" name="矩形 111"/>
            <p:cNvSpPr/>
            <p:nvPr/>
          </p:nvSpPr>
          <p:spPr>
            <a:xfrm>
              <a:off x="451770" y="1848213"/>
              <a:ext cx="617847" cy="182763"/>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A: 1</a:t>
              </a:r>
              <a:endParaRPr lang="en-US" sz="1600" b="1" dirty="0">
                <a:solidFill>
                  <a:srgbClr val="000000"/>
                </a:solidFill>
              </a:endParaRPr>
            </a:p>
          </p:txBody>
        </p:sp>
        <p:sp>
          <p:nvSpPr>
            <p:cNvPr id="13" name="矩形 113"/>
            <p:cNvSpPr/>
            <p:nvPr/>
          </p:nvSpPr>
          <p:spPr>
            <a:xfrm>
              <a:off x="2031125" y="1863788"/>
              <a:ext cx="618185" cy="180179"/>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A: 1</a:t>
              </a:r>
              <a:endParaRPr lang="en-US" sz="1600" b="1" dirty="0">
                <a:solidFill>
                  <a:srgbClr val="000000"/>
                </a:solidFill>
              </a:endParaRPr>
            </a:p>
          </p:txBody>
        </p:sp>
        <p:grpSp>
          <p:nvGrpSpPr>
            <p:cNvPr id="14" name="群組 114"/>
            <p:cNvGrpSpPr/>
            <p:nvPr/>
          </p:nvGrpSpPr>
          <p:grpSpPr>
            <a:xfrm>
              <a:off x="441971" y="2053403"/>
              <a:ext cx="2205958" cy="297659"/>
              <a:chOff x="1016883" y="2495167"/>
              <a:chExt cx="2340295" cy="322748"/>
            </a:xfrm>
          </p:grpSpPr>
          <p:sp>
            <p:nvSpPr>
              <p:cNvPr id="15" name="文字方塊 115"/>
              <p:cNvSpPr txBox="1"/>
              <p:nvPr/>
            </p:nvSpPr>
            <p:spPr>
              <a:xfrm>
                <a:off x="1016883" y="2495167"/>
                <a:ext cx="676274" cy="322748"/>
              </a:xfrm>
              <a:prstGeom prst="rect">
                <a:avLst/>
              </a:prstGeom>
              <a:noFill/>
            </p:spPr>
            <p:txBody>
              <a:bodyPr wrap="square" rtlCol="0">
                <a:spAutoFit/>
              </a:bodyPr>
              <a:lstStyle/>
              <a:p>
                <a:r>
                  <a:rPr lang="en-US" sz="1600" b="1" dirty="0" smtClean="0"/>
                  <a:t>DC 1</a:t>
                </a:r>
                <a:endParaRPr lang="en-US" sz="1600" b="1" dirty="0"/>
              </a:p>
            </p:txBody>
          </p:sp>
          <p:sp>
            <p:nvSpPr>
              <p:cNvPr id="16" name="文字方塊 116"/>
              <p:cNvSpPr txBox="1"/>
              <p:nvPr/>
            </p:nvSpPr>
            <p:spPr>
              <a:xfrm>
                <a:off x="2680904" y="2495167"/>
                <a:ext cx="676274" cy="322748"/>
              </a:xfrm>
              <a:prstGeom prst="rect">
                <a:avLst/>
              </a:prstGeom>
              <a:noFill/>
            </p:spPr>
            <p:txBody>
              <a:bodyPr wrap="square" rtlCol="0">
                <a:spAutoFit/>
              </a:bodyPr>
              <a:lstStyle/>
              <a:p>
                <a:r>
                  <a:rPr lang="en-US" sz="1600" b="1" dirty="0" smtClean="0"/>
                  <a:t>DC 3</a:t>
                </a:r>
                <a:endParaRPr lang="en-US" sz="1600" b="1" dirty="0"/>
              </a:p>
            </p:txBody>
          </p:sp>
          <p:sp>
            <p:nvSpPr>
              <p:cNvPr id="17" name="文字方塊 117"/>
              <p:cNvSpPr txBox="1"/>
              <p:nvPr/>
            </p:nvSpPr>
            <p:spPr>
              <a:xfrm>
                <a:off x="1845557" y="2495167"/>
                <a:ext cx="676274" cy="322748"/>
              </a:xfrm>
              <a:prstGeom prst="rect">
                <a:avLst/>
              </a:prstGeom>
              <a:noFill/>
            </p:spPr>
            <p:txBody>
              <a:bodyPr wrap="square" rtlCol="0">
                <a:spAutoFit/>
              </a:bodyPr>
              <a:lstStyle/>
              <a:p>
                <a:r>
                  <a:rPr lang="en-US" sz="1600" b="1" dirty="0" smtClean="0"/>
                  <a:t>DC 2</a:t>
                </a:r>
                <a:endParaRPr lang="en-US" sz="1600" b="1" dirty="0"/>
              </a:p>
            </p:txBody>
          </p:sp>
        </p:grpSp>
        <p:cxnSp>
          <p:nvCxnSpPr>
            <p:cNvPr id="47" name="直線單箭頭接點 105"/>
            <p:cNvCxnSpPr/>
            <p:nvPr/>
          </p:nvCxnSpPr>
          <p:spPr>
            <a:xfrm flipH="1" flipV="1">
              <a:off x="3260104" y="237629"/>
              <a:ext cx="17957" cy="198531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48" name="直線單箭頭接點 106"/>
            <p:cNvCxnSpPr/>
            <p:nvPr/>
          </p:nvCxnSpPr>
          <p:spPr>
            <a:xfrm>
              <a:off x="3125430" y="2091174"/>
              <a:ext cx="29718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49" name="矩形 107"/>
            <p:cNvSpPr/>
            <p:nvPr/>
          </p:nvSpPr>
          <p:spPr>
            <a:xfrm>
              <a:off x="3511491" y="1724076"/>
              <a:ext cx="619499" cy="351383"/>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B: 3</a:t>
              </a:r>
              <a:endParaRPr lang="en-US" sz="1600" b="1" dirty="0">
                <a:solidFill>
                  <a:srgbClr val="000000"/>
                </a:solidFill>
              </a:endParaRPr>
            </a:p>
          </p:txBody>
        </p:sp>
        <p:sp>
          <p:nvSpPr>
            <p:cNvPr id="51" name="矩形 109"/>
            <p:cNvSpPr/>
            <p:nvPr/>
          </p:nvSpPr>
          <p:spPr>
            <a:xfrm>
              <a:off x="4291254" y="1220024"/>
              <a:ext cx="619499" cy="856770"/>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B: 8</a:t>
              </a:r>
              <a:endParaRPr lang="en-US" sz="1600" b="1" dirty="0">
                <a:solidFill>
                  <a:srgbClr val="000000"/>
                </a:solidFill>
              </a:endParaRPr>
            </a:p>
          </p:txBody>
        </p:sp>
        <p:grpSp>
          <p:nvGrpSpPr>
            <p:cNvPr id="56" name="群組 114"/>
            <p:cNvGrpSpPr/>
            <p:nvPr/>
          </p:nvGrpSpPr>
          <p:grpSpPr>
            <a:xfrm>
              <a:off x="3502514" y="2086453"/>
              <a:ext cx="2205958" cy="297659"/>
              <a:chOff x="1016883" y="2495167"/>
              <a:chExt cx="2340295" cy="322748"/>
            </a:xfrm>
          </p:grpSpPr>
          <p:sp>
            <p:nvSpPr>
              <p:cNvPr id="57" name="文字方塊 115"/>
              <p:cNvSpPr txBox="1"/>
              <p:nvPr/>
            </p:nvSpPr>
            <p:spPr>
              <a:xfrm>
                <a:off x="1016883" y="2495167"/>
                <a:ext cx="676274" cy="322748"/>
              </a:xfrm>
              <a:prstGeom prst="rect">
                <a:avLst/>
              </a:prstGeom>
              <a:noFill/>
            </p:spPr>
            <p:txBody>
              <a:bodyPr wrap="square" rtlCol="0">
                <a:spAutoFit/>
              </a:bodyPr>
              <a:lstStyle/>
              <a:p>
                <a:r>
                  <a:rPr lang="en-US" sz="1600" b="1" dirty="0" smtClean="0"/>
                  <a:t>DC 1</a:t>
                </a:r>
                <a:endParaRPr lang="en-US" sz="1600" b="1" dirty="0"/>
              </a:p>
            </p:txBody>
          </p:sp>
          <p:sp>
            <p:nvSpPr>
              <p:cNvPr id="58" name="文字方塊 116"/>
              <p:cNvSpPr txBox="1"/>
              <p:nvPr/>
            </p:nvSpPr>
            <p:spPr>
              <a:xfrm>
                <a:off x="2680904" y="2495167"/>
                <a:ext cx="676274" cy="322748"/>
              </a:xfrm>
              <a:prstGeom prst="rect">
                <a:avLst/>
              </a:prstGeom>
              <a:noFill/>
            </p:spPr>
            <p:txBody>
              <a:bodyPr wrap="square" rtlCol="0">
                <a:spAutoFit/>
              </a:bodyPr>
              <a:lstStyle/>
              <a:p>
                <a:r>
                  <a:rPr lang="en-US" sz="1600" b="1" dirty="0" smtClean="0"/>
                  <a:t>DC 3</a:t>
                </a:r>
                <a:endParaRPr lang="en-US" sz="1600" b="1" dirty="0"/>
              </a:p>
            </p:txBody>
          </p:sp>
          <p:sp>
            <p:nvSpPr>
              <p:cNvPr id="59" name="文字方塊 117"/>
              <p:cNvSpPr txBox="1"/>
              <p:nvPr/>
            </p:nvSpPr>
            <p:spPr>
              <a:xfrm>
                <a:off x="1845557" y="2495167"/>
                <a:ext cx="676274" cy="322748"/>
              </a:xfrm>
              <a:prstGeom prst="rect">
                <a:avLst/>
              </a:prstGeom>
              <a:noFill/>
            </p:spPr>
            <p:txBody>
              <a:bodyPr wrap="square" rtlCol="0">
                <a:spAutoFit/>
              </a:bodyPr>
              <a:lstStyle/>
              <a:p>
                <a:r>
                  <a:rPr lang="en-US" sz="1600" b="1" dirty="0" smtClean="0"/>
                  <a:t>DC 2</a:t>
                </a:r>
                <a:endParaRPr lang="en-US" sz="1600" b="1" dirty="0"/>
              </a:p>
            </p:txBody>
          </p:sp>
        </p:grpSp>
        <p:cxnSp>
          <p:nvCxnSpPr>
            <p:cNvPr id="61" name="直線單箭頭接點 105"/>
            <p:cNvCxnSpPr/>
            <p:nvPr/>
          </p:nvCxnSpPr>
          <p:spPr>
            <a:xfrm flipH="1" flipV="1">
              <a:off x="6306874" y="237629"/>
              <a:ext cx="17957" cy="198531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62" name="直線單箭頭接點 106"/>
            <p:cNvCxnSpPr/>
            <p:nvPr/>
          </p:nvCxnSpPr>
          <p:spPr>
            <a:xfrm>
              <a:off x="6172200" y="2091174"/>
              <a:ext cx="29718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64" name="矩形 108"/>
            <p:cNvSpPr/>
            <p:nvPr/>
          </p:nvSpPr>
          <p:spPr>
            <a:xfrm>
              <a:off x="6558261" y="1395361"/>
              <a:ext cx="619499" cy="647755"/>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C: 7</a:t>
              </a:r>
              <a:endParaRPr lang="en-US" sz="1600" b="1" dirty="0">
                <a:solidFill>
                  <a:srgbClr val="000000"/>
                </a:solidFill>
              </a:endParaRPr>
            </a:p>
          </p:txBody>
        </p:sp>
        <p:sp>
          <p:nvSpPr>
            <p:cNvPr id="68" name="矩形 112"/>
            <p:cNvSpPr/>
            <p:nvPr/>
          </p:nvSpPr>
          <p:spPr>
            <a:xfrm>
              <a:off x="8126764" y="1439040"/>
              <a:ext cx="619499" cy="604076"/>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C: 6</a:t>
              </a:r>
              <a:endParaRPr lang="en-US" sz="1600" b="1" dirty="0">
                <a:solidFill>
                  <a:srgbClr val="000000"/>
                </a:solidFill>
              </a:endParaRPr>
            </a:p>
          </p:txBody>
        </p:sp>
        <p:grpSp>
          <p:nvGrpSpPr>
            <p:cNvPr id="70" name="群組 114"/>
            <p:cNvGrpSpPr/>
            <p:nvPr/>
          </p:nvGrpSpPr>
          <p:grpSpPr>
            <a:xfrm>
              <a:off x="6549284" y="2086453"/>
              <a:ext cx="2205958" cy="297659"/>
              <a:chOff x="1016883" y="2495167"/>
              <a:chExt cx="2340295" cy="322748"/>
            </a:xfrm>
          </p:grpSpPr>
          <p:sp>
            <p:nvSpPr>
              <p:cNvPr id="71" name="文字方塊 115"/>
              <p:cNvSpPr txBox="1"/>
              <p:nvPr/>
            </p:nvSpPr>
            <p:spPr>
              <a:xfrm>
                <a:off x="1016883" y="2495167"/>
                <a:ext cx="676274" cy="322748"/>
              </a:xfrm>
              <a:prstGeom prst="rect">
                <a:avLst/>
              </a:prstGeom>
              <a:noFill/>
            </p:spPr>
            <p:txBody>
              <a:bodyPr wrap="square" rtlCol="0">
                <a:spAutoFit/>
              </a:bodyPr>
              <a:lstStyle/>
              <a:p>
                <a:r>
                  <a:rPr lang="en-US" sz="1600" b="1" dirty="0" smtClean="0"/>
                  <a:t>DC 1</a:t>
                </a:r>
                <a:endParaRPr lang="en-US" sz="1600" b="1" dirty="0"/>
              </a:p>
            </p:txBody>
          </p:sp>
          <p:sp>
            <p:nvSpPr>
              <p:cNvPr id="72" name="文字方塊 116"/>
              <p:cNvSpPr txBox="1"/>
              <p:nvPr/>
            </p:nvSpPr>
            <p:spPr>
              <a:xfrm>
                <a:off x="2680904" y="2495167"/>
                <a:ext cx="676274" cy="322748"/>
              </a:xfrm>
              <a:prstGeom prst="rect">
                <a:avLst/>
              </a:prstGeom>
              <a:noFill/>
            </p:spPr>
            <p:txBody>
              <a:bodyPr wrap="square" rtlCol="0">
                <a:spAutoFit/>
              </a:bodyPr>
              <a:lstStyle/>
              <a:p>
                <a:r>
                  <a:rPr lang="en-US" sz="1600" b="1" dirty="0" smtClean="0"/>
                  <a:t>DC 3</a:t>
                </a:r>
                <a:endParaRPr lang="en-US" sz="1600" b="1" dirty="0"/>
              </a:p>
            </p:txBody>
          </p:sp>
          <p:sp>
            <p:nvSpPr>
              <p:cNvPr id="73" name="文字方塊 117"/>
              <p:cNvSpPr txBox="1"/>
              <p:nvPr/>
            </p:nvSpPr>
            <p:spPr>
              <a:xfrm>
                <a:off x="1845557" y="2495167"/>
                <a:ext cx="676274" cy="322748"/>
              </a:xfrm>
              <a:prstGeom prst="rect">
                <a:avLst/>
              </a:prstGeom>
              <a:noFill/>
            </p:spPr>
            <p:txBody>
              <a:bodyPr wrap="square" rtlCol="0">
                <a:spAutoFit/>
              </a:bodyPr>
              <a:lstStyle/>
              <a:p>
                <a:r>
                  <a:rPr lang="en-US" sz="1600" b="1" dirty="0" smtClean="0"/>
                  <a:t>DC 2</a:t>
                </a:r>
                <a:endParaRPr lang="en-US" sz="1600" b="1" dirty="0"/>
              </a:p>
            </p:txBody>
          </p:sp>
        </p:grpSp>
        <p:cxnSp>
          <p:nvCxnSpPr>
            <p:cNvPr id="89" name="Straight Connector 88"/>
            <p:cNvCxnSpPr/>
            <p:nvPr/>
          </p:nvCxnSpPr>
          <p:spPr>
            <a:xfrm flipV="1">
              <a:off x="353504" y="956976"/>
              <a:ext cx="2294425" cy="460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2408523" y="586094"/>
              <a:ext cx="627128" cy="400110"/>
            </a:xfrm>
            <a:prstGeom prst="rect">
              <a:avLst/>
            </a:prstGeom>
            <a:noFill/>
          </p:spPr>
          <p:txBody>
            <a:bodyPr wrap="square" rtlCol="0">
              <a:spAutoFit/>
            </a:bodyPr>
            <a:lstStyle/>
            <a:p>
              <a:r>
                <a:rPr lang="en-US" sz="2000" b="1" dirty="0" smtClean="0"/>
                <a:t>10</a:t>
              </a:r>
              <a:endParaRPr lang="en-US" sz="2000" b="1" dirty="0"/>
            </a:p>
          </p:txBody>
        </p:sp>
        <p:cxnSp>
          <p:nvCxnSpPr>
            <p:cNvPr id="93" name="Straight Connector 92"/>
            <p:cNvCxnSpPr/>
            <p:nvPr/>
          </p:nvCxnSpPr>
          <p:spPr>
            <a:xfrm flipV="1">
              <a:off x="3453790" y="1192581"/>
              <a:ext cx="2294425" cy="460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V="1">
              <a:off x="6501905" y="1361191"/>
              <a:ext cx="2294425" cy="460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5470102" y="787676"/>
              <a:ext cx="627128" cy="400110"/>
            </a:xfrm>
            <a:prstGeom prst="rect">
              <a:avLst/>
            </a:prstGeom>
            <a:noFill/>
          </p:spPr>
          <p:txBody>
            <a:bodyPr wrap="square" rtlCol="0">
              <a:spAutoFit/>
            </a:bodyPr>
            <a:lstStyle/>
            <a:p>
              <a:r>
                <a:rPr lang="en-US" sz="2000" b="1" dirty="0"/>
                <a:t>8</a:t>
              </a:r>
            </a:p>
          </p:txBody>
        </p:sp>
        <p:sp>
          <p:nvSpPr>
            <p:cNvPr id="96" name="TextBox 95"/>
            <p:cNvSpPr txBox="1"/>
            <p:nvPr/>
          </p:nvSpPr>
          <p:spPr>
            <a:xfrm>
              <a:off x="8516872" y="938549"/>
              <a:ext cx="627128" cy="400110"/>
            </a:xfrm>
            <a:prstGeom prst="rect">
              <a:avLst/>
            </a:prstGeom>
            <a:noFill/>
          </p:spPr>
          <p:txBody>
            <a:bodyPr wrap="square" rtlCol="0">
              <a:spAutoFit/>
            </a:bodyPr>
            <a:lstStyle/>
            <a:p>
              <a:r>
                <a:rPr lang="en-US" sz="2000" b="1" dirty="0" smtClean="0"/>
                <a:t>7</a:t>
              </a:r>
              <a:endParaRPr lang="en-US" sz="2000" b="1" dirty="0"/>
            </a:p>
          </p:txBody>
        </p:sp>
      </p:grpSp>
      <p:cxnSp>
        <p:nvCxnSpPr>
          <p:cNvPr id="75" name="直線單箭頭接點 105"/>
          <p:cNvCxnSpPr/>
          <p:nvPr/>
        </p:nvCxnSpPr>
        <p:spPr>
          <a:xfrm flipH="1" flipV="1">
            <a:off x="1694072" y="2579705"/>
            <a:ext cx="17957" cy="198531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76" name="直線單箭頭接點 106"/>
          <p:cNvCxnSpPr/>
          <p:nvPr/>
        </p:nvCxnSpPr>
        <p:spPr>
          <a:xfrm>
            <a:off x="1559398" y="4433250"/>
            <a:ext cx="29718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78" name="矩形 108"/>
          <p:cNvSpPr/>
          <p:nvPr/>
        </p:nvSpPr>
        <p:spPr>
          <a:xfrm>
            <a:off x="1945459" y="3752445"/>
            <a:ext cx="619499" cy="647755"/>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C: 7</a:t>
            </a:r>
            <a:endParaRPr lang="en-US" sz="1600" b="1" dirty="0">
              <a:solidFill>
                <a:srgbClr val="000000"/>
              </a:solidFill>
            </a:endParaRPr>
          </a:p>
        </p:txBody>
      </p:sp>
      <p:sp>
        <p:nvSpPr>
          <p:cNvPr id="80" name="矩形 110"/>
          <p:cNvSpPr/>
          <p:nvPr/>
        </p:nvSpPr>
        <p:spPr>
          <a:xfrm>
            <a:off x="2724405" y="3353930"/>
            <a:ext cx="619499" cy="1044772"/>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A: 10</a:t>
            </a:r>
            <a:endParaRPr lang="en-US" sz="1600" b="1" dirty="0">
              <a:solidFill>
                <a:srgbClr val="000000"/>
              </a:solidFill>
            </a:endParaRPr>
          </a:p>
        </p:txBody>
      </p:sp>
      <p:sp>
        <p:nvSpPr>
          <p:cNvPr id="81" name="矩形 111"/>
          <p:cNvSpPr/>
          <p:nvPr/>
        </p:nvSpPr>
        <p:spPr>
          <a:xfrm>
            <a:off x="1946284" y="3561377"/>
            <a:ext cx="617847" cy="182763"/>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A: 1</a:t>
            </a:r>
            <a:endParaRPr lang="en-US" sz="1600" b="1" dirty="0">
              <a:solidFill>
                <a:srgbClr val="000000"/>
              </a:solidFill>
            </a:endParaRPr>
          </a:p>
        </p:txBody>
      </p:sp>
      <p:sp>
        <p:nvSpPr>
          <p:cNvPr id="82" name="矩形 112"/>
          <p:cNvSpPr/>
          <p:nvPr/>
        </p:nvSpPr>
        <p:spPr>
          <a:xfrm>
            <a:off x="3524978" y="3815248"/>
            <a:ext cx="619499" cy="604076"/>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C: 6</a:t>
            </a:r>
            <a:endParaRPr lang="en-US" sz="1600" b="1" dirty="0">
              <a:solidFill>
                <a:srgbClr val="000000"/>
              </a:solidFill>
            </a:endParaRPr>
          </a:p>
        </p:txBody>
      </p:sp>
      <p:sp>
        <p:nvSpPr>
          <p:cNvPr id="83" name="矩形 113"/>
          <p:cNvSpPr/>
          <p:nvPr/>
        </p:nvSpPr>
        <p:spPr>
          <a:xfrm>
            <a:off x="3525636" y="3642982"/>
            <a:ext cx="618185" cy="180179"/>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A: 1</a:t>
            </a:r>
            <a:endParaRPr lang="en-US" sz="1600" b="1" dirty="0">
              <a:solidFill>
                <a:srgbClr val="000000"/>
              </a:solidFill>
            </a:endParaRPr>
          </a:p>
        </p:txBody>
      </p:sp>
      <p:grpSp>
        <p:nvGrpSpPr>
          <p:cNvPr id="84" name="群組 114"/>
          <p:cNvGrpSpPr/>
          <p:nvPr/>
        </p:nvGrpSpPr>
        <p:grpSpPr>
          <a:xfrm>
            <a:off x="1936482" y="4428529"/>
            <a:ext cx="2205958" cy="297659"/>
            <a:chOff x="1016883" y="2495167"/>
            <a:chExt cx="2340295" cy="322748"/>
          </a:xfrm>
        </p:grpSpPr>
        <p:sp>
          <p:nvSpPr>
            <p:cNvPr id="85" name="文字方塊 115"/>
            <p:cNvSpPr txBox="1"/>
            <p:nvPr/>
          </p:nvSpPr>
          <p:spPr>
            <a:xfrm>
              <a:off x="1016883" y="2495167"/>
              <a:ext cx="676274" cy="322748"/>
            </a:xfrm>
            <a:prstGeom prst="rect">
              <a:avLst/>
            </a:prstGeom>
            <a:noFill/>
          </p:spPr>
          <p:txBody>
            <a:bodyPr wrap="square" rtlCol="0">
              <a:spAutoFit/>
            </a:bodyPr>
            <a:lstStyle/>
            <a:p>
              <a:r>
                <a:rPr lang="en-US" sz="1600" b="1" dirty="0" smtClean="0"/>
                <a:t>DC 1</a:t>
              </a:r>
              <a:endParaRPr lang="en-US" sz="1600" b="1" dirty="0"/>
            </a:p>
          </p:txBody>
        </p:sp>
        <p:sp>
          <p:nvSpPr>
            <p:cNvPr id="86" name="文字方塊 116"/>
            <p:cNvSpPr txBox="1"/>
            <p:nvPr/>
          </p:nvSpPr>
          <p:spPr>
            <a:xfrm>
              <a:off x="2680904" y="2495167"/>
              <a:ext cx="676274" cy="322748"/>
            </a:xfrm>
            <a:prstGeom prst="rect">
              <a:avLst/>
            </a:prstGeom>
            <a:noFill/>
          </p:spPr>
          <p:txBody>
            <a:bodyPr wrap="square" rtlCol="0">
              <a:spAutoFit/>
            </a:bodyPr>
            <a:lstStyle/>
            <a:p>
              <a:r>
                <a:rPr lang="en-US" sz="1600" b="1" dirty="0" smtClean="0"/>
                <a:t>DC 3</a:t>
              </a:r>
              <a:endParaRPr lang="en-US" sz="1600" b="1" dirty="0"/>
            </a:p>
          </p:txBody>
        </p:sp>
        <p:sp>
          <p:nvSpPr>
            <p:cNvPr id="87" name="文字方塊 117"/>
            <p:cNvSpPr txBox="1"/>
            <p:nvPr/>
          </p:nvSpPr>
          <p:spPr>
            <a:xfrm>
              <a:off x="1845557" y="2495167"/>
              <a:ext cx="676274" cy="322748"/>
            </a:xfrm>
            <a:prstGeom prst="rect">
              <a:avLst/>
            </a:prstGeom>
            <a:noFill/>
          </p:spPr>
          <p:txBody>
            <a:bodyPr wrap="square" rtlCol="0">
              <a:spAutoFit/>
            </a:bodyPr>
            <a:lstStyle/>
            <a:p>
              <a:r>
                <a:rPr lang="en-US" sz="1600" b="1" dirty="0" smtClean="0"/>
                <a:t>DC 2</a:t>
              </a:r>
              <a:endParaRPr lang="en-US" sz="1600" b="1" dirty="0"/>
            </a:p>
          </p:txBody>
        </p:sp>
      </p:grpSp>
      <p:cxnSp>
        <p:nvCxnSpPr>
          <p:cNvPr id="99" name="直線單箭頭接點 105"/>
          <p:cNvCxnSpPr/>
          <p:nvPr/>
        </p:nvCxnSpPr>
        <p:spPr>
          <a:xfrm flipH="1" flipV="1">
            <a:off x="4826136" y="2579705"/>
            <a:ext cx="17957" cy="198531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00" name="直線單箭頭接點 106"/>
          <p:cNvCxnSpPr/>
          <p:nvPr/>
        </p:nvCxnSpPr>
        <p:spPr>
          <a:xfrm>
            <a:off x="4691462" y="4433250"/>
            <a:ext cx="29718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01" name="矩形 107"/>
          <p:cNvSpPr/>
          <p:nvPr/>
        </p:nvSpPr>
        <p:spPr>
          <a:xfrm>
            <a:off x="5068546" y="3401871"/>
            <a:ext cx="619499" cy="334049"/>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B: 3</a:t>
            </a:r>
            <a:endParaRPr lang="en-US" sz="1600" b="1" dirty="0">
              <a:solidFill>
                <a:srgbClr val="000000"/>
              </a:solidFill>
            </a:endParaRPr>
          </a:p>
        </p:txBody>
      </p:sp>
      <p:sp>
        <p:nvSpPr>
          <p:cNvPr id="102" name="矩形 108"/>
          <p:cNvSpPr/>
          <p:nvPr/>
        </p:nvSpPr>
        <p:spPr>
          <a:xfrm>
            <a:off x="5068546" y="3752445"/>
            <a:ext cx="619499" cy="647755"/>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C: 7</a:t>
            </a:r>
            <a:endParaRPr lang="en-US" sz="1600" b="1" dirty="0">
              <a:solidFill>
                <a:srgbClr val="000000"/>
              </a:solidFill>
            </a:endParaRPr>
          </a:p>
        </p:txBody>
      </p:sp>
      <p:sp>
        <p:nvSpPr>
          <p:cNvPr id="103" name="矩形 109"/>
          <p:cNvSpPr/>
          <p:nvPr/>
        </p:nvSpPr>
        <p:spPr>
          <a:xfrm>
            <a:off x="5857286" y="3562100"/>
            <a:ext cx="619499" cy="856770"/>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B: 8</a:t>
            </a:r>
            <a:endParaRPr lang="en-US" sz="1600" b="1" dirty="0">
              <a:solidFill>
                <a:srgbClr val="000000"/>
              </a:solidFill>
            </a:endParaRPr>
          </a:p>
        </p:txBody>
      </p:sp>
      <p:sp>
        <p:nvSpPr>
          <p:cNvPr id="106" name="矩形 112"/>
          <p:cNvSpPr/>
          <p:nvPr/>
        </p:nvSpPr>
        <p:spPr>
          <a:xfrm>
            <a:off x="6646026" y="3794626"/>
            <a:ext cx="619499" cy="604076"/>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C: 6</a:t>
            </a:r>
            <a:endParaRPr lang="en-US" sz="1600" b="1" dirty="0">
              <a:solidFill>
                <a:srgbClr val="000000"/>
              </a:solidFill>
            </a:endParaRPr>
          </a:p>
        </p:txBody>
      </p:sp>
      <p:grpSp>
        <p:nvGrpSpPr>
          <p:cNvPr id="108" name="群組 114"/>
          <p:cNvGrpSpPr/>
          <p:nvPr/>
        </p:nvGrpSpPr>
        <p:grpSpPr>
          <a:xfrm>
            <a:off x="5068546" y="4428529"/>
            <a:ext cx="2205958" cy="297659"/>
            <a:chOff x="1016883" y="2495167"/>
            <a:chExt cx="2340295" cy="322748"/>
          </a:xfrm>
        </p:grpSpPr>
        <p:sp>
          <p:nvSpPr>
            <p:cNvPr id="109" name="文字方塊 115"/>
            <p:cNvSpPr txBox="1"/>
            <p:nvPr/>
          </p:nvSpPr>
          <p:spPr>
            <a:xfrm>
              <a:off x="1016883" y="2495167"/>
              <a:ext cx="676274" cy="322748"/>
            </a:xfrm>
            <a:prstGeom prst="rect">
              <a:avLst/>
            </a:prstGeom>
            <a:noFill/>
          </p:spPr>
          <p:txBody>
            <a:bodyPr wrap="square" rtlCol="0">
              <a:spAutoFit/>
            </a:bodyPr>
            <a:lstStyle/>
            <a:p>
              <a:r>
                <a:rPr lang="en-US" sz="1600" b="1" dirty="0" smtClean="0"/>
                <a:t>DC 1</a:t>
              </a:r>
              <a:endParaRPr lang="en-US" sz="1600" b="1" dirty="0"/>
            </a:p>
          </p:txBody>
        </p:sp>
        <p:sp>
          <p:nvSpPr>
            <p:cNvPr id="110" name="文字方塊 116"/>
            <p:cNvSpPr txBox="1"/>
            <p:nvPr/>
          </p:nvSpPr>
          <p:spPr>
            <a:xfrm>
              <a:off x="2680904" y="2495167"/>
              <a:ext cx="676274" cy="322748"/>
            </a:xfrm>
            <a:prstGeom prst="rect">
              <a:avLst/>
            </a:prstGeom>
            <a:noFill/>
          </p:spPr>
          <p:txBody>
            <a:bodyPr wrap="square" rtlCol="0">
              <a:spAutoFit/>
            </a:bodyPr>
            <a:lstStyle/>
            <a:p>
              <a:r>
                <a:rPr lang="en-US" sz="1600" b="1" dirty="0" smtClean="0"/>
                <a:t>DC 3</a:t>
              </a:r>
              <a:endParaRPr lang="en-US" sz="1600" b="1" dirty="0"/>
            </a:p>
          </p:txBody>
        </p:sp>
        <p:sp>
          <p:nvSpPr>
            <p:cNvPr id="111" name="文字方塊 117"/>
            <p:cNvSpPr txBox="1"/>
            <p:nvPr/>
          </p:nvSpPr>
          <p:spPr>
            <a:xfrm>
              <a:off x="1845557" y="2495167"/>
              <a:ext cx="676274" cy="322748"/>
            </a:xfrm>
            <a:prstGeom prst="rect">
              <a:avLst/>
            </a:prstGeom>
            <a:noFill/>
          </p:spPr>
          <p:txBody>
            <a:bodyPr wrap="square" rtlCol="0">
              <a:spAutoFit/>
            </a:bodyPr>
            <a:lstStyle/>
            <a:p>
              <a:r>
                <a:rPr lang="en-US" sz="1600" b="1" dirty="0" smtClean="0"/>
                <a:t>DC 2</a:t>
              </a:r>
              <a:endParaRPr lang="en-US" sz="1600" b="1" dirty="0"/>
            </a:p>
          </p:txBody>
        </p:sp>
      </p:grpSp>
      <p:cxnSp>
        <p:nvCxnSpPr>
          <p:cNvPr id="112" name="Straight Connector 111"/>
          <p:cNvCxnSpPr/>
          <p:nvPr/>
        </p:nvCxnSpPr>
        <p:spPr>
          <a:xfrm flipV="1">
            <a:off x="1885967" y="3321258"/>
            <a:ext cx="2294425" cy="460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flipV="1">
            <a:off x="5030149" y="3363062"/>
            <a:ext cx="2294425" cy="460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114" name="TextBox 113"/>
          <p:cNvSpPr txBox="1"/>
          <p:nvPr/>
        </p:nvSpPr>
        <p:spPr>
          <a:xfrm>
            <a:off x="2357773" y="2893076"/>
            <a:ext cx="1940852" cy="400110"/>
          </a:xfrm>
          <a:prstGeom prst="rect">
            <a:avLst/>
          </a:prstGeom>
          <a:noFill/>
        </p:spPr>
        <p:txBody>
          <a:bodyPr wrap="square" rtlCol="0">
            <a:spAutoFit/>
          </a:bodyPr>
          <a:lstStyle/>
          <a:p>
            <a:r>
              <a:rPr lang="en-US" sz="2000" b="1" dirty="0" smtClean="0"/>
              <a:t>10; A: </a:t>
            </a:r>
            <a:r>
              <a:rPr lang="en-US" sz="2000" b="1" smtClean="0"/>
              <a:t>12 tasks </a:t>
            </a:r>
            <a:endParaRPr lang="en-US" sz="2000" b="1" dirty="0"/>
          </a:p>
        </p:txBody>
      </p:sp>
      <p:sp>
        <p:nvSpPr>
          <p:cNvPr id="116" name="TextBox 115"/>
          <p:cNvSpPr txBox="1"/>
          <p:nvPr/>
        </p:nvSpPr>
        <p:spPr>
          <a:xfrm>
            <a:off x="5395130" y="2887482"/>
            <a:ext cx="1940852" cy="400110"/>
          </a:xfrm>
          <a:prstGeom prst="rect">
            <a:avLst/>
          </a:prstGeom>
          <a:noFill/>
        </p:spPr>
        <p:txBody>
          <a:bodyPr wrap="square" rtlCol="0">
            <a:spAutoFit/>
          </a:bodyPr>
          <a:lstStyle/>
          <a:p>
            <a:r>
              <a:rPr lang="en-US" sz="2000" b="1" dirty="0" smtClean="0"/>
              <a:t>10; B: 11 tasks </a:t>
            </a:r>
            <a:endParaRPr lang="en-US" sz="2000" b="1" dirty="0"/>
          </a:p>
        </p:txBody>
      </p:sp>
      <p:grpSp>
        <p:nvGrpSpPr>
          <p:cNvPr id="134" name="Group 133"/>
          <p:cNvGrpSpPr/>
          <p:nvPr/>
        </p:nvGrpSpPr>
        <p:grpSpPr>
          <a:xfrm>
            <a:off x="3115782" y="4731384"/>
            <a:ext cx="2971800" cy="2213482"/>
            <a:chOff x="3115782" y="4731384"/>
            <a:chExt cx="2971800" cy="2213482"/>
          </a:xfrm>
        </p:grpSpPr>
        <p:cxnSp>
          <p:nvCxnSpPr>
            <p:cNvPr id="118" name="直線單箭頭接點 105"/>
            <p:cNvCxnSpPr/>
            <p:nvPr/>
          </p:nvCxnSpPr>
          <p:spPr>
            <a:xfrm flipH="1" flipV="1">
              <a:off x="3250456" y="4798383"/>
              <a:ext cx="17957" cy="198531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19" name="直線單箭頭接點 106"/>
            <p:cNvCxnSpPr/>
            <p:nvPr/>
          </p:nvCxnSpPr>
          <p:spPr>
            <a:xfrm>
              <a:off x="3115782" y="6651928"/>
              <a:ext cx="29718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20" name="矩形 107"/>
            <p:cNvSpPr/>
            <p:nvPr/>
          </p:nvSpPr>
          <p:spPr>
            <a:xfrm>
              <a:off x="3492866" y="5620549"/>
              <a:ext cx="619499" cy="334049"/>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B: 3</a:t>
              </a:r>
              <a:endParaRPr lang="en-US" sz="1600" b="1" dirty="0">
                <a:solidFill>
                  <a:srgbClr val="000000"/>
                </a:solidFill>
              </a:endParaRPr>
            </a:p>
          </p:txBody>
        </p:sp>
        <p:sp>
          <p:nvSpPr>
            <p:cNvPr id="121" name="矩形 108"/>
            <p:cNvSpPr/>
            <p:nvPr/>
          </p:nvSpPr>
          <p:spPr>
            <a:xfrm>
              <a:off x="3492866" y="5971123"/>
              <a:ext cx="619499" cy="647755"/>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C: 7</a:t>
              </a:r>
              <a:endParaRPr lang="en-US" sz="1600" b="1" dirty="0">
                <a:solidFill>
                  <a:srgbClr val="000000"/>
                </a:solidFill>
              </a:endParaRPr>
            </a:p>
          </p:txBody>
        </p:sp>
        <p:sp>
          <p:nvSpPr>
            <p:cNvPr id="122" name="矩形 109"/>
            <p:cNvSpPr/>
            <p:nvPr/>
          </p:nvSpPr>
          <p:spPr>
            <a:xfrm>
              <a:off x="4281606" y="5780778"/>
              <a:ext cx="619499" cy="856770"/>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B: 8</a:t>
              </a:r>
              <a:endParaRPr lang="en-US" sz="1600" b="1" dirty="0">
                <a:solidFill>
                  <a:srgbClr val="000000"/>
                </a:solidFill>
              </a:endParaRPr>
            </a:p>
          </p:txBody>
        </p:sp>
        <p:sp>
          <p:nvSpPr>
            <p:cNvPr id="123" name="矩形 112"/>
            <p:cNvSpPr/>
            <p:nvPr/>
          </p:nvSpPr>
          <p:spPr>
            <a:xfrm>
              <a:off x="5070346" y="6013304"/>
              <a:ext cx="619499" cy="604076"/>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C: 6</a:t>
              </a:r>
              <a:endParaRPr lang="en-US" sz="1600" b="1" dirty="0">
                <a:solidFill>
                  <a:srgbClr val="000000"/>
                </a:solidFill>
              </a:endParaRPr>
            </a:p>
          </p:txBody>
        </p:sp>
        <p:grpSp>
          <p:nvGrpSpPr>
            <p:cNvPr id="124" name="群組 114"/>
            <p:cNvGrpSpPr/>
            <p:nvPr/>
          </p:nvGrpSpPr>
          <p:grpSpPr>
            <a:xfrm>
              <a:off x="3492866" y="6647207"/>
              <a:ext cx="2205958" cy="297659"/>
              <a:chOff x="1016883" y="2495167"/>
              <a:chExt cx="2340295" cy="322748"/>
            </a:xfrm>
          </p:grpSpPr>
          <p:sp>
            <p:nvSpPr>
              <p:cNvPr id="125" name="文字方塊 115"/>
              <p:cNvSpPr txBox="1"/>
              <p:nvPr/>
            </p:nvSpPr>
            <p:spPr>
              <a:xfrm>
                <a:off x="1016883" y="2495167"/>
                <a:ext cx="676274" cy="322748"/>
              </a:xfrm>
              <a:prstGeom prst="rect">
                <a:avLst/>
              </a:prstGeom>
              <a:noFill/>
            </p:spPr>
            <p:txBody>
              <a:bodyPr wrap="square" rtlCol="0">
                <a:spAutoFit/>
              </a:bodyPr>
              <a:lstStyle/>
              <a:p>
                <a:r>
                  <a:rPr lang="en-US" sz="1600" b="1" dirty="0" smtClean="0"/>
                  <a:t>DC 1</a:t>
                </a:r>
                <a:endParaRPr lang="en-US" sz="1600" b="1" dirty="0"/>
              </a:p>
            </p:txBody>
          </p:sp>
          <p:sp>
            <p:nvSpPr>
              <p:cNvPr id="126" name="文字方塊 116"/>
              <p:cNvSpPr txBox="1"/>
              <p:nvPr/>
            </p:nvSpPr>
            <p:spPr>
              <a:xfrm>
                <a:off x="2680904" y="2495167"/>
                <a:ext cx="676274" cy="322748"/>
              </a:xfrm>
              <a:prstGeom prst="rect">
                <a:avLst/>
              </a:prstGeom>
              <a:noFill/>
            </p:spPr>
            <p:txBody>
              <a:bodyPr wrap="square" rtlCol="0">
                <a:spAutoFit/>
              </a:bodyPr>
              <a:lstStyle/>
              <a:p>
                <a:r>
                  <a:rPr lang="en-US" sz="1600" b="1" dirty="0" smtClean="0"/>
                  <a:t>DC 3</a:t>
                </a:r>
                <a:endParaRPr lang="en-US" sz="1600" b="1" dirty="0"/>
              </a:p>
            </p:txBody>
          </p:sp>
          <p:sp>
            <p:nvSpPr>
              <p:cNvPr id="127" name="文字方塊 117"/>
              <p:cNvSpPr txBox="1"/>
              <p:nvPr/>
            </p:nvSpPr>
            <p:spPr>
              <a:xfrm>
                <a:off x="1845557" y="2495167"/>
                <a:ext cx="676274" cy="322748"/>
              </a:xfrm>
              <a:prstGeom prst="rect">
                <a:avLst/>
              </a:prstGeom>
              <a:noFill/>
            </p:spPr>
            <p:txBody>
              <a:bodyPr wrap="square" rtlCol="0">
                <a:spAutoFit/>
              </a:bodyPr>
              <a:lstStyle/>
              <a:p>
                <a:r>
                  <a:rPr lang="en-US" sz="1600" b="1" dirty="0" smtClean="0"/>
                  <a:t>DC 2</a:t>
                </a:r>
                <a:endParaRPr lang="en-US" sz="1600" b="1" dirty="0"/>
              </a:p>
            </p:txBody>
          </p:sp>
        </p:grpSp>
        <p:sp>
          <p:nvSpPr>
            <p:cNvPr id="130" name="矩形 110"/>
            <p:cNvSpPr/>
            <p:nvPr/>
          </p:nvSpPr>
          <p:spPr>
            <a:xfrm>
              <a:off x="4278567" y="4731384"/>
              <a:ext cx="619499" cy="1044772"/>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A: 10</a:t>
              </a:r>
              <a:endParaRPr lang="en-US" sz="1600" b="1" dirty="0">
                <a:solidFill>
                  <a:srgbClr val="000000"/>
                </a:solidFill>
              </a:endParaRPr>
            </a:p>
          </p:txBody>
        </p:sp>
        <p:sp>
          <p:nvSpPr>
            <p:cNvPr id="131" name="矩形 113"/>
            <p:cNvSpPr/>
            <p:nvPr/>
          </p:nvSpPr>
          <p:spPr>
            <a:xfrm>
              <a:off x="5078180" y="5830764"/>
              <a:ext cx="618185" cy="180179"/>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A: 1</a:t>
              </a:r>
              <a:endParaRPr lang="en-US" sz="1600" b="1" dirty="0">
                <a:solidFill>
                  <a:srgbClr val="000000"/>
                </a:solidFill>
              </a:endParaRPr>
            </a:p>
          </p:txBody>
        </p:sp>
        <p:sp>
          <p:nvSpPr>
            <p:cNvPr id="132" name="矩形 111"/>
            <p:cNvSpPr/>
            <p:nvPr/>
          </p:nvSpPr>
          <p:spPr>
            <a:xfrm>
              <a:off x="3490240" y="5412662"/>
              <a:ext cx="617847" cy="182763"/>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A: 1</a:t>
              </a:r>
              <a:endParaRPr lang="en-US" sz="1600" b="1" dirty="0">
                <a:solidFill>
                  <a:srgbClr val="000000"/>
                </a:solidFill>
              </a:endParaRPr>
            </a:p>
          </p:txBody>
        </p:sp>
      </p:grpSp>
    </p:spTree>
    <p:extLst>
      <p:ext uri="{BB962C8B-B14F-4D97-AF65-F5344CB8AC3E}">
        <p14:creationId xmlns:p14="http://schemas.microsoft.com/office/powerpoint/2010/main" val="6295936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665" y="4001715"/>
            <a:ext cx="3124200" cy="2419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5" name="Group 4"/>
          <p:cNvGrpSpPr/>
          <p:nvPr/>
        </p:nvGrpSpPr>
        <p:grpSpPr>
          <a:xfrm>
            <a:off x="5486400" y="4151527"/>
            <a:ext cx="3352799" cy="2471356"/>
            <a:chOff x="1676400" y="2362200"/>
            <a:chExt cx="5029200" cy="3803484"/>
          </a:xfrm>
        </p:grpSpPr>
        <p:cxnSp>
          <p:nvCxnSpPr>
            <p:cNvPr id="6" name="直線單箭頭接點 105"/>
            <p:cNvCxnSpPr/>
            <p:nvPr/>
          </p:nvCxnSpPr>
          <p:spPr>
            <a:xfrm flipH="1" flipV="1">
              <a:off x="1904309" y="2448319"/>
              <a:ext cx="30388" cy="356214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7" name="直線單箭頭接點 106"/>
            <p:cNvCxnSpPr/>
            <p:nvPr/>
          </p:nvCxnSpPr>
          <p:spPr>
            <a:xfrm>
              <a:off x="1676400" y="5774042"/>
              <a:ext cx="50292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8" name="矩形 107"/>
            <p:cNvSpPr/>
            <p:nvPr/>
          </p:nvSpPr>
          <p:spPr>
            <a:xfrm>
              <a:off x="2329735" y="5143574"/>
              <a:ext cx="1048383" cy="630469"/>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3</a:t>
              </a:r>
              <a:endParaRPr lang="en-US" sz="2000" b="1" dirty="0">
                <a:solidFill>
                  <a:srgbClr val="000000"/>
                </a:solidFill>
              </a:endParaRPr>
            </a:p>
          </p:txBody>
        </p:sp>
        <p:sp>
          <p:nvSpPr>
            <p:cNvPr id="9" name="矩形 108"/>
            <p:cNvSpPr/>
            <p:nvPr/>
          </p:nvSpPr>
          <p:spPr>
            <a:xfrm>
              <a:off x="2329735" y="3963510"/>
              <a:ext cx="1048383" cy="1162235"/>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7</a:t>
              </a:r>
              <a:endParaRPr lang="en-US" sz="2000" b="1" dirty="0">
                <a:solidFill>
                  <a:srgbClr val="000000"/>
                </a:solidFill>
              </a:endParaRPr>
            </a:p>
          </p:txBody>
        </p:sp>
        <p:sp>
          <p:nvSpPr>
            <p:cNvPr id="10" name="矩形 109"/>
            <p:cNvSpPr/>
            <p:nvPr/>
          </p:nvSpPr>
          <p:spPr>
            <a:xfrm>
              <a:off x="3666807" y="4236782"/>
              <a:ext cx="1048383" cy="1537260"/>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8</a:t>
              </a:r>
              <a:endParaRPr lang="en-US" sz="2000" b="1" dirty="0">
                <a:solidFill>
                  <a:srgbClr val="000000"/>
                </a:solidFill>
              </a:endParaRPr>
            </a:p>
          </p:txBody>
        </p:sp>
        <p:sp>
          <p:nvSpPr>
            <p:cNvPr id="11" name="矩形 110"/>
            <p:cNvSpPr/>
            <p:nvPr/>
          </p:nvSpPr>
          <p:spPr>
            <a:xfrm>
              <a:off x="3666807" y="2362200"/>
              <a:ext cx="1048383" cy="1874582"/>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10</a:t>
              </a:r>
              <a:endParaRPr lang="en-US" sz="2000" b="1" dirty="0">
                <a:solidFill>
                  <a:srgbClr val="000000"/>
                </a:solidFill>
              </a:endParaRPr>
            </a:p>
          </p:txBody>
        </p:sp>
        <p:sp>
          <p:nvSpPr>
            <p:cNvPr id="12" name="矩形 111"/>
            <p:cNvSpPr/>
            <p:nvPr/>
          </p:nvSpPr>
          <p:spPr>
            <a:xfrm>
              <a:off x="2329735" y="3648275"/>
              <a:ext cx="1048383" cy="315234"/>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sp>
          <p:nvSpPr>
            <p:cNvPr id="13" name="矩形 112"/>
            <p:cNvSpPr/>
            <p:nvPr/>
          </p:nvSpPr>
          <p:spPr>
            <a:xfrm>
              <a:off x="5001656" y="4690179"/>
              <a:ext cx="1048383" cy="1083864"/>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6</a:t>
              </a:r>
              <a:endParaRPr lang="en-US" sz="2000" b="1" dirty="0">
                <a:solidFill>
                  <a:srgbClr val="000000"/>
                </a:solidFill>
              </a:endParaRPr>
            </a:p>
          </p:txBody>
        </p:sp>
        <p:sp>
          <p:nvSpPr>
            <p:cNvPr id="14" name="矩形 113"/>
            <p:cNvSpPr/>
            <p:nvPr/>
          </p:nvSpPr>
          <p:spPr>
            <a:xfrm>
              <a:off x="4999318" y="4386475"/>
              <a:ext cx="1048383" cy="315234"/>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grpSp>
          <p:nvGrpSpPr>
            <p:cNvPr id="15" name="群組 114"/>
            <p:cNvGrpSpPr/>
            <p:nvPr/>
          </p:nvGrpSpPr>
          <p:grpSpPr>
            <a:xfrm>
              <a:off x="2314542" y="5765575"/>
              <a:ext cx="3733159" cy="400109"/>
              <a:chOff x="1016883" y="2495167"/>
              <a:chExt cx="2340295" cy="241791"/>
            </a:xfrm>
          </p:grpSpPr>
          <p:sp>
            <p:nvSpPr>
              <p:cNvPr id="16" name="文字方塊 115"/>
              <p:cNvSpPr txBox="1"/>
              <p:nvPr/>
            </p:nvSpPr>
            <p:spPr>
              <a:xfrm>
                <a:off x="1016883" y="2495167"/>
                <a:ext cx="676274" cy="241791"/>
              </a:xfrm>
              <a:prstGeom prst="rect">
                <a:avLst/>
              </a:prstGeom>
              <a:noFill/>
            </p:spPr>
            <p:txBody>
              <a:bodyPr wrap="square" rtlCol="0">
                <a:spAutoFit/>
              </a:bodyPr>
              <a:lstStyle/>
              <a:p>
                <a:r>
                  <a:rPr lang="en-US" sz="2000" b="1" dirty="0" smtClean="0"/>
                  <a:t>DC 1</a:t>
                </a:r>
                <a:endParaRPr lang="en-US" sz="2000" b="1" dirty="0"/>
              </a:p>
            </p:txBody>
          </p:sp>
          <p:sp>
            <p:nvSpPr>
              <p:cNvPr id="17" name="文字方塊 116"/>
              <p:cNvSpPr txBox="1"/>
              <p:nvPr/>
            </p:nvSpPr>
            <p:spPr>
              <a:xfrm>
                <a:off x="2680904" y="2495167"/>
                <a:ext cx="676274" cy="241791"/>
              </a:xfrm>
              <a:prstGeom prst="rect">
                <a:avLst/>
              </a:prstGeom>
              <a:noFill/>
            </p:spPr>
            <p:txBody>
              <a:bodyPr wrap="square" rtlCol="0">
                <a:spAutoFit/>
              </a:bodyPr>
              <a:lstStyle/>
              <a:p>
                <a:r>
                  <a:rPr lang="en-US" sz="2000" b="1" dirty="0" smtClean="0"/>
                  <a:t>DC 3</a:t>
                </a:r>
                <a:endParaRPr lang="en-US" sz="2000" b="1" dirty="0"/>
              </a:p>
            </p:txBody>
          </p:sp>
          <p:sp>
            <p:nvSpPr>
              <p:cNvPr id="18" name="文字方塊 117"/>
              <p:cNvSpPr txBox="1"/>
              <p:nvPr/>
            </p:nvSpPr>
            <p:spPr>
              <a:xfrm>
                <a:off x="1845557" y="2495167"/>
                <a:ext cx="676274" cy="241791"/>
              </a:xfrm>
              <a:prstGeom prst="rect">
                <a:avLst/>
              </a:prstGeom>
              <a:noFill/>
            </p:spPr>
            <p:txBody>
              <a:bodyPr wrap="square" rtlCol="0">
                <a:spAutoFit/>
              </a:bodyPr>
              <a:lstStyle/>
              <a:p>
                <a:r>
                  <a:rPr lang="en-US" sz="2000" b="1" dirty="0" smtClean="0"/>
                  <a:t>DC 2</a:t>
                </a:r>
                <a:endParaRPr lang="en-US" sz="2000" b="1" dirty="0"/>
              </a:p>
            </p:txBody>
          </p:sp>
        </p:grpSp>
      </p:grpSp>
      <p:grpSp>
        <p:nvGrpSpPr>
          <p:cNvPr id="33" name="Group 32"/>
          <p:cNvGrpSpPr/>
          <p:nvPr/>
        </p:nvGrpSpPr>
        <p:grpSpPr>
          <a:xfrm>
            <a:off x="2582617" y="795972"/>
            <a:ext cx="3962400" cy="2608636"/>
            <a:chOff x="2582617" y="795972"/>
            <a:chExt cx="3962400" cy="2608636"/>
          </a:xfrm>
        </p:grpSpPr>
        <p:cxnSp>
          <p:nvCxnSpPr>
            <p:cNvPr id="20" name="直線單箭頭接點 105"/>
            <p:cNvCxnSpPr/>
            <p:nvPr/>
          </p:nvCxnSpPr>
          <p:spPr>
            <a:xfrm flipH="1" flipV="1">
              <a:off x="2762182" y="900968"/>
              <a:ext cx="23942" cy="239910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1" name="直線單箭頭接點 106"/>
            <p:cNvCxnSpPr/>
            <p:nvPr/>
          </p:nvCxnSpPr>
          <p:spPr>
            <a:xfrm>
              <a:off x="2582617" y="3140838"/>
              <a:ext cx="39624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22" name="矩形 107"/>
            <p:cNvSpPr/>
            <p:nvPr/>
          </p:nvSpPr>
          <p:spPr>
            <a:xfrm>
              <a:off x="3063865" y="2678426"/>
              <a:ext cx="825999" cy="424620"/>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3</a:t>
              </a:r>
              <a:endParaRPr lang="en-US" sz="2000" b="1" dirty="0">
                <a:solidFill>
                  <a:srgbClr val="000000"/>
                </a:solidFill>
              </a:endParaRPr>
            </a:p>
          </p:txBody>
        </p:sp>
        <p:sp>
          <p:nvSpPr>
            <p:cNvPr id="23" name="矩形 108"/>
            <p:cNvSpPr/>
            <p:nvPr/>
          </p:nvSpPr>
          <p:spPr>
            <a:xfrm>
              <a:off x="3063865" y="1884571"/>
              <a:ext cx="825999" cy="782763"/>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7</a:t>
              </a:r>
              <a:endParaRPr lang="en-US" sz="2000" b="1" dirty="0">
                <a:solidFill>
                  <a:srgbClr val="000000"/>
                </a:solidFill>
              </a:endParaRPr>
            </a:p>
          </p:txBody>
        </p:sp>
        <p:sp>
          <p:nvSpPr>
            <p:cNvPr id="24" name="矩形 109"/>
            <p:cNvSpPr/>
            <p:nvPr/>
          </p:nvSpPr>
          <p:spPr>
            <a:xfrm>
              <a:off x="4137049" y="2067704"/>
              <a:ext cx="825999" cy="1035342"/>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8</a:t>
              </a:r>
              <a:endParaRPr lang="en-US" sz="2000" b="1" dirty="0">
                <a:solidFill>
                  <a:srgbClr val="000000"/>
                </a:solidFill>
              </a:endParaRPr>
            </a:p>
          </p:txBody>
        </p:sp>
        <p:sp>
          <p:nvSpPr>
            <p:cNvPr id="25" name="矩形 110"/>
            <p:cNvSpPr/>
            <p:nvPr/>
          </p:nvSpPr>
          <p:spPr>
            <a:xfrm>
              <a:off x="4137049" y="795972"/>
              <a:ext cx="825999" cy="1262528"/>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10</a:t>
              </a:r>
              <a:endParaRPr lang="en-US" sz="2000" b="1" dirty="0">
                <a:solidFill>
                  <a:srgbClr val="000000"/>
                </a:solidFill>
              </a:endParaRPr>
            </a:p>
          </p:txBody>
        </p:sp>
        <p:sp>
          <p:nvSpPr>
            <p:cNvPr id="26" name="矩形 111"/>
            <p:cNvSpPr/>
            <p:nvPr/>
          </p:nvSpPr>
          <p:spPr>
            <a:xfrm>
              <a:off x="3064967" y="1639046"/>
              <a:ext cx="823796" cy="220856"/>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sp>
          <p:nvSpPr>
            <p:cNvPr id="27" name="矩形 112"/>
            <p:cNvSpPr/>
            <p:nvPr/>
          </p:nvSpPr>
          <p:spPr>
            <a:xfrm>
              <a:off x="5176734" y="2373503"/>
              <a:ext cx="825999" cy="729981"/>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6</a:t>
              </a:r>
              <a:endParaRPr lang="en-US" sz="2000" b="1" dirty="0">
                <a:solidFill>
                  <a:srgbClr val="000000"/>
                </a:solidFill>
              </a:endParaRPr>
            </a:p>
          </p:txBody>
        </p:sp>
        <p:sp>
          <p:nvSpPr>
            <p:cNvPr id="28" name="矩形 113"/>
            <p:cNvSpPr/>
            <p:nvPr/>
          </p:nvSpPr>
          <p:spPr>
            <a:xfrm>
              <a:off x="5177824" y="2127758"/>
              <a:ext cx="824247" cy="217733"/>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grpSp>
          <p:nvGrpSpPr>
            <p:cNvPr id="29" name="群組 114"/>
            <p:cNvGrpSpPr/>
            <p:nvPr/>
          </p:nvGrpSpPr>
          <p:grpSpPr>
            <a:xfrm>
              <a:off x="3085396" y="3135135"/>
              <a:ext cx="2941277" cy="269473"/>
              <a:chOff x="1016883" y="2495167"/>
              <a:chExt cx="2340295" cy="241791"/>
            </a:xfrm>
          </p:grpSpPr>
          <p:sp>
            <p:nvSpPr>
              <p:cNvPr id="30" name="文字方塊 115"/>
              <p:cNvSpPr txBox="1"/>
              <p:nvPr/>
            </p:nvSpPr>
            <p:spPr>
              <a:xfrm>
                <a:off x="1016883" y="2495167"/>
                <a:ext cx="676274" cy="241791"/>
              </a:xfrm>
              <a:prstGeom prst="rect">
                <a:avLst/>
              </a:prstGeom>
              <a:noFill/>
            </p:spPr>
            <p:txBody>
              <a:bodyPr wrap="square" rtlCol="0">
                <a:spAutoFit/>
              </a:bodyPr>
              <a:lstStyle/>
              <a:p>
                <a:r>
                  <a:rPr lang="en-US" sz="2000" b="1" dirty="0" smtClean="0"/>
                  <a:t>DC 1</a:t>
                </a:r>
                <a:endParaRPr lang="en-US" sz="2000" b="1" dirty="0"/>
              </a:p>
            </p:txBody>
          </p:sp>
          <p:sp>
            <p:nvSpPr>
              <p:cNvPr id="31" name="文字方塊 116"/>
              <p:cNvSpPr txBox="1"/>
              <p:nvPr/>
            </p:nvSpPr>
            <p:spPr>
              <a:xfrm>
                <a:off x="2680904" y="2495167"/>
                <a:ext cx="676274" cy="241791"/>
              </a:xfrm>
              <a:prstGeom prst="rect">
                <a:avLst/>
              </a:prstGeom>
              <a:noFill/>
            </p:spPr>
            <p:txBody>
              <a:bodyPr wrap="square" rtlCol="0">
                <a:spAutoFit/>
              </a:bodyPr>
              <a:lstStyle/>
              <a:p>
                <a:r>
                  <a:rPr lang="en-US" sz="2000" b="1" dirty="0" smtClean="0"/>
                  <a:t>DC 3</a:t>
                </a:r>
                <a:endParaRPr lang="en-US" sz="2000" b="1" dirty="0"/>
              </a:p>
            </p:txBody>
          </p:sp>
          <p:sp>
            <p:nvSpPr>
              <p:cNvPr id="32" name="文字方塊 117"/>
              <p:cNvSpPr txBox="1"/>
              <p:nvPr/>
            </p:nvSpPr>
            <p:spPr>
              <a:xfrm>
                <a:off x="1845557" y="2495167"/>
                <a:ext cx="676274" cy="241791"/>
              </a:xfrm>
              <a:prstGeom prst="rect">
                <a:avLst/>
              </a:prstGeom>
              <a:noFill/>
            </p:spPr>
            <p:txBody>
              <a:bodyPr wrap="square" rtlCol="0">
                <a:spAutoFit/>
              </a:bodyPr>
              <a:lstStyle/>
              <a:p>
                <a:r>
                  <a:rPr lang="en-US" sz="2000" b="1" dirty="0" smtClean="0"/>
                  <a:t>DC 2</a:t>
                </a:r>
                <a:endParaRPr lang="en-US" sz="2000" b="1" dirty="0"/>
              </a:p>
            </p:txBody>
          </p:sp>
        </p:grpSp>
      </p:grpSp>
    </p:spTree>
    <p:extLst>
      <p:ext uri="{BB962C8B-B14F-4D97-AF65-F5344CB8AC3E}">
        <p14:creationId xmlns:p14="http://schemas.microsoft.com/office/powerpoint/2010/main" val="10574675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群組 5"/>
          <p:cNvGrpSpPr/>
          <p:nvPr/>
        </p:nvGrpSpPr>
        <p:grpSpPr>
          <a:xfrm>
            <a:off x="621125" y="457200"/>
            <a:ext cx="3152775" cy="2373586"/>
            <a:chOff x="5141810" y="3070955"/>
            <a:chExt cx="3152775" cy="2373586"/>
          </a:xfrm>
        </p:grpSpPr>
        <p:cxnSp>
          <p:nvCxnSpPr>
            <p:cNvPr id="50" name="直線單箭頭接點 49"/>
            <p:cNvCxnSpPr/>
            <p:nvPr/>
          </p:nvCxnSpPr>
          <p:spPr>
            <a:xfrm flipH="1" flipV="1">
              <a:off x="5284685" y="3122998"/>
              <a:ext cx="19050" cy="215265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51" name="直線單箭頭接點 50"/>
            <p:cNvCxnSpPr/>
            <p:nvPr/>
          </p:nvCxnSpPr>
          <p:spPr>
            <a:xfrm>
              <a:off x="5141810" y="5132773"/>
              <a:ext cx="3152775"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52" name="矩形 51"/>
            <p:cNvSpPr/>
            <p:nvPr/>
          </p:nvSpPr>
          <p:spPr>
            <a:xfrm>
              <a:off x="5541788" y="4545630"/>
              <a:ext cx="657225" cy="381000"/>
            </a:xfrm>
            <a:prstGeom prst="rect">
              <a:avLst/>
            </a:prstGeom>
            <a:solidFill>
              <a:srgbClr val="00B0F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rgbClr val="000000"/>
                  </a:solidFill>
                </a:rPr>
                <a:t>B-1: 3 tasks</a:t>
              </a:r>
              <a:endParaRPr lang="en-US" sz="800" dirty="0">
                <a:solidFill>
                  <a:srgbClr val="000000"/>
                </a:solidFill>
              </a:endParaRPr>
            </a:p>
          </p:txBody>
        </p:sp>
        <p:sp>
          <p:nvSpPr>
            <p:cNvPr id="53" name="矩形 52"/>
            <p:cNvSpPr/>
            <p:nvPr/>
          </p:nvSpPr>
          <p:spPr>
            <a:xfrm>
              <a:off x="5541788" y="3843277"/>
              <a:ext cx="657225" cy="702353"/>
            </a:xfrm>
            <a:prstGeom prst="rect">
              <a:avLst/>
            </a:prstGeom>
            <a:solidFill>
              <a:srgbClr val="FFC0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rgbClr val="000000"/>
                  </a:solidFill>
                </a:rPr>
                <a:t>C-1: 7 tasks</a:t>
              </a:r>
              <a:endParaRPr lang="en-US" sz="800" dirty="0">
                <a:solidFill>
                  <a:srgbClr val="000000"/>
                </a:solidFill>
              </a:endParaRPr>
            </a:p>
          </p:txBody>
        </p:sp>
        <p:sp>
          <p:nvSpPr>
            <p:cNvPr id="54" name="矩形 53"/>
            <p:cNvSpPr/>
            <p:nvPr/>
          </p:nvSpPr>
          <p:spPr>
            <a:xfrm>
              <a:off x="6399105" y="3070955"/>
              <a:ext cx="657225" cy="928985"/>
            </a:xfrm>
            <a:prstGeom prst="rect">
              <a:avLst/>
            </a:prstGeom>
            <a:solidFill>
              <a:srgbClr val="00B0F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rgbClr val="000000"/>
                  </a:solidFill>
                </a:rPr>
                <a:t>B-2: 8 tasks</a:t>
              </a:r>
              <a:endParaRPr lang="en-US" sz="800" dirty="0">
                <a:solidFill>
                  <a:srgbClr val="000000"/>
                </a:solidFill>
              </a:endParaRPr>
            </a:p>
          </p:txBody>
        </p:sp>
        <p:sp>
          <p:nvSpPr>
            <p:cNvPr id="55" name="矩形 54"/>
            <p:cNvSpPr/>
            <p:nvPr/>
          </p:nvSpPr>
          <p:spPr>
            <a:xfrm>
              <a:off x="6399104" y="3999940"/>
              <a:ext cx="657225" cy="1132833"/>
            </a:xfrm>
            <a:prstGeom prst="rect">
              <a:avLst/>
            </a:prstGeom>
            <a:solidFill>
              <a:srgbClr val="FF00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dirty="0" smtClean="0">
                  <a:solidFill>
                    <a:srgbClr val="000000"/>
                  </a:solidFill>
                </a:rPr>
                <a:t>A-2: 10 tasks</a:t>
              </a:r>
              <a:endParaRPr lang="en-US" sz="700" dirty="0">
                <a:solidFill>
                  <a:srgbClr val="000000"/>
                </a:solidFill>
              </a:endParaRPr>
            </a:p>
          </p:txBody>
        </p:sp>
        <p:sp>
          <p:nvSpPr>
            <p:cNvPr id="56" name="矩形 55"/>
            <p:cNvSpPr/>
            <p:nvPr/>
          </p:nvSpPr>
          <p:spPr>
            <a:xfrm>
              <a:off x="5541788" y="4930959"/>
              <a:ext cx="657225" cy="190500"/>
            </a:xfrm>
            <a:prstGeom prst="rect">
              <a:avLst/>
            </a:prstGeom>
            <a:solidFill>
              <a:srgbClr val="FF00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rgbClr val="000000"/>
                  </a:solidFill>
                </a:rPr>
                <a:t>A-1: 1 task</a:t>
              </a:r>
              <a:endParaRPr lang="en-US" sz="800" dirty="0">
                <a:solidFill>
                  <a:srgbClr val="000000"/>
                </a:solidFill>
              </a:endParaRPr>
            </a:p>
          </p:txBody>
        </p:sp>
        <p:sp>
          <p:nvSpPr>
            <p:cNvPr id="57" name="矩形 56"/>
            <p:cNvSpPr/>
            <p:nvPr/>
          </p:nvSpPr>
          <p:spPr>
            <a:xfrm>
              <a:off x="7234452" y="4286996"/>
              <a:ext cx="657225" cy="654992"/>
            </a:xfrm>
            <a:prstGeom prst="rect">
              <a:avLst/>
            </a:prstGeom>
            <a:solidFill>
              <a:srgbClr val="FFC0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rgbClr val="000000"/>
                  </a:solidFill>
                </a:rPr>
                <a:t>C-3: 6 tasks</a:t>
              </a:r>
              <a:endParaRPr lang="en-US" sz="800" dirty="0">
                <a:solidFill>
                  <a:srgbClr val="000000"/>
                </a:solidFill>
              </a:endParaRPr>
            </a:p>
          </p:txBody>
        </p:sp>
        <p:sp>
          <p:nvSpPr>
            <p:cNvPr id="58" name="矩形 57"/>
            <p:cNvSpPr/>
            <p:nvPr/>
          </p:nvSpPr>
          <p:spPr>
            <a:xfrm>
              <a:off x="7234452" y="4926630"/>
              <a:ext cx="657225" cy="190500"/>
            </a:xfrm>
            <a:prstGeom prst="rect">
              <a:avLst/>
            </a:prstGeom>
            <a:solidFill>
              <a:srgbClr val="FF00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rgbClr val="000000"/>
                  </a:solidFill>
                </a:rPr>
                <a:t>A-3: 1 task</a:t>
              </a:r>
              <a:endParaRPr lang="en-US" sz="800" dirty="0">
                <a:solidFill>
                  <a:srgbClr val="000000"/>
                </a:solidFill>
              </a:endParaRPr>
            </a:p>
          </p:txBody>
        </p:sp>
        <p:grpSp>
          <p:nvGrpSpPr>
            <p:cNvPr id="82" name="群組 81"/>
            <p:cNvGrpSpPr/>
            <p:nvPr/>
          </p:nvGrpSpPr>
          <p:grpSpPr>
            <a:xfrm>
              <a:off x="5551382" y="5075209"/>
              <a:ext cx="2340295" cy="369332"/>
              <a:chOff x="1016883" y="2495167"/>
              <a:chExt cx="2340295" cy="369332"/>
            </a:xfrm>
          </p:grpSpPr>
          <p:sp>
            <p:nvSpPr>
              <p:cNvPr id="83" name="文字方塊 82"/>
              <p:cNvSpPr txBox="1"/>
              <p:nvPr/>
            </p:nvSpPr>
            <p:spPr>
              <a:xfrm>
                <a:off x="1016883" y="2495167"/>
                <a:ext cx="676274" cy="369332"/>
              </a:xfrm>
              <a:prstGeom prst="rect">
                <a:avLst/>
              </a:prstGeom>
              <a:noFill/>
            </p:spPr>
            <p:txBody>
              <a:bodyPr wrap="square" rtlCol="0">
                <a:spAutoFit/>
              </a:bodyPr>
              <a:lstStyle/>
              <a:p>
                <a:r>
                  <a:rPr lang="en-US" dirty="0" smtClean="0"/>
                  <a:t>DC 1</a:t>
                </a:r>
                <a:endParaRPr lang="en-US" dirty="0"/>
              </a:p>
            </p:txBody>
          </p:sp>
          <p:sp>
            <p:nvSpPr>
              <p:cNvPr id="84" name="文字方塊 83"/>
              <p:cNvSpPr txBox="1"/>
              <p:nvPr/>
            </p:nvSpPr>
            <p:spPr>
              <a:xfrm>
                <a:off x="2680904" y="2495167"/>
                <a:ext cx="676274" cy="369332"/>
              </a:xfrm>
              <a:prstGeom prst="rect">
                <a:avLst/>
              </a:prstGeom>
              <a:noFill/>
            </p:spPr>
            <p:txBody>
              <a:bodyPr wrap="square" rtlCol="0">
                <a:spAutoFit/>
              </a:bodyPr>
              <a:lstStyle/>
              <a:p>
                <a:r>
                  <a:rPr lang="en-US" dirty="0" smtClean="0"/>
                  <a:t>DC 3</a:t>
                </a:r>
                <a:endParaRPr lang="en-US" dirty="0"/>
              </a:p>
            </p:txBody>
          </p:sp>
          <p:sp>
            <p:nvSpPr>
              <p:cNvPr id="85" name="文字方塊 84"/>
              <p:cNvSpPr txBox="1"/>
              <p:nvPr/>
            </p:nvSpPr>
            <p:spPr>
              <a:xfrm>
                <a:off x="1845557" y="2495167"/>
                <a:ext cx="676274" cy="369332"/>
              </a:xfrm>
              <a:prstGeom prst="rect">
                <a:avLst/>
              </a:prstGeom>
              <a:noFill/>
            </p:spPr>
            <p:txBody>
              <a:bodyPr wrap="square" rtlCol="0">
                <a:spAutoFit/>
              </a:bodyPr>
              <a:lstStyle/>
              <a:p>
                <a:r>
                  <a:rPr lang="en-US" dirty="0" smtClean="0"/>
                  <a:t>DC 2</a:t>
                </a:r>
                <a:endParaRPr lang="en-US" dirty="0"/>
              </a:p>
            </p:txBody>
          </p:sp>
        </p:grpSp>
      </p:grpSp>
      <p:cxnSp>
        <p:nvCxnSpPr>
          <p:cNvPr id="39" name="直線單箭頭接點 38"/>
          <p:cNvCxnSpPr/>
          <p:nvPr/>
        </p:nvCxnSpPr>
        <p:spPr>
          <a:xfrm flipH="1" flipV="1">
            <a:off x="813318" y="3587490"/>
            <a:ext cx="19050" cy="215265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40" name="直線單箭頭接點 39"/>
          <p:cNvCxnSpPr/>
          <p:nvPr/>
        </p:nvCxnSpPr>
        <p:spPr>
          <a:xfrm>
            <a:off x="670443" y="5597265"/>
            <a:ext cx="3152775"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41" name="矩形 40"/>
          <p:cNvSpPr/>
          <p:nvPr/>
        </p:nvSpPr>
        <p:spPr>
          <a:xfrm>
            <a:off x="1070421" y="5200622"/>
            <a:ext cx="657225" cy="381000"/>
          </a:xfrm>
          <a:prstGeom prst="rect">
            <a:avLst/>
          </a:prstGeom>
          <a:solidFill>
            <a:srgbClr val="00B0F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rgbClr val="000000"/>
                </a:solidFill>
              </a:rPr>
              <a:t>B-1: 3 tasks</a:t>
            </a:r>
            <a:endParaRPr lang="en-US" sz="800" dirty="0">
              <a:solidFill>
                <a:srgbClr val="000000"/>
              </a:solidFill>
            </a:endParaRPr>
          </a:p>
        </p:txBody>
      </p:sp>
      <p:sp>
        <p:nvSpPr>
          <p:cNvPr id="42" name="矩形 41"/>
          <p:cNvSpPr/>
          <p:nvPr/>
        </p:nvSpPr>
        <p:spPr>
          <a:xfrm>
            <a:off x="1070420" y="4328495"/>
            <a:ext cx="657225" cy="702353"/>
          </a:xfrm>
          <a:prstGeom prst="rect">
            <a:avLst/>
          </a:prstGeom>
          <a:solidFill>
            <a:srgbClr val="FFC0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rgbClr val="000000"/>
                </a:solidFill>
              </a:rPr>
              <a:t>C-1: 7 tasks</a:t>
            </a:r>
            <a:endParaRPr lang="en-US" sz="800" dirty="0">
              <a:solidFill>
                <a:srgbClr val="000000"/>
              </a:solidFill>
            </a:endParaRPr>
          </a:p>
        </p:txBody>
      </p:sp>
      <p:sp>
        <p:nvSpPr>
          <p:cNvPr id="43" name="矩形 42"/>
          <p:cNvSpPr/>
          <p:nvPr/>
        </p:nvSpPr>
        <p:spPr>
          <a:xfrm>
            <a:off x="1927738" y="4663815"/>
            <a:ext cx="657225" cy="928985"/>
          </a:xfrm>
          <a:prstGeom prst="rect">
            <a:avLst/>
          </a:prstGeom>
          <a:solidFill>
            <a:srgbClr val="00B0F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rgbClr val="000000"/>
                </a:solidFill>
              </a:rPr>
              <a:t>B-2: 8 tasks</a:t>
            </a:r>
            <a:endParaRPr lang="en-US" sz="800" dirty="0">
              <a:solidFill>
                <a:srgbClr val="000000"/>
              </a:solidFill>
            </a:endParaRPr>
          </a:p>
        </p:txBody>
      </p:sp>
      <p:sp>
        <p:nvSpPr>
          <p:cNvPr id="47" name="矩形 46"/>
          <p:cNvSpPr/>
          <p:nvPr/>
        </p:nvSpPr>
        <p:spPr>
          <a:xfrm>
            <a:off x="1929140" y="3497553"/>
            <a:ext cx="657225" cy="1132833"/>
          </a:xfrm>
          <a:prstGeom prst="rect">
            <a:avLst/>
          </a:prstGeom>
          <a:solidFill>
            <a:srgbClr val="FF00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dirty="0" smtClean="0">
                <a:solidFill>
                  <a:srgbClr val="000000"/>
                </a:solidFill>
              </a:rPr>
              <a:t>A-2: 10 tasks</a:t>
            </a:r>
            <a:endParaRPr lang="en-US" sz="700" dirty="0">
              <a:solidFill>
                <a:srgbClr val="000000"/>
              </a:solidFill>
            </a:endParaRPr>
          </a:p>
        </p:txBody>
      </p:sp>
      <p:sp>
        <p:nvSpPr>
          <p:cNvPr id="48" name="矩形 47"/>
          <p:cNvSpPr/>
          <p:nvPr/>
        </p:nvSpPr>
        <p:spPr>
          <a:xfrm>
            <a:off x="1070421" y="5037523"/>
            <a:ext cx="657225" cy="190500"/>
          </a:xfrm>
          <a:prstGeom prst="rect">
            <a:avLst/>
          </a:prstGeom>
          <a:solidFill>
            <a:srgbClr val="FF00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rgbClr val="000000"/>
                </a:solidFill>
              </a:rPr>
              <a:t>A-1: 1 task</a:t>
            </a:r>
            <a:endParaRPr lang="en-US" sz="800" dirty="0">
              <a:solidFill>
                <a:srgbClr val="000000"/>
              </a:solidFill>
            </a:endParaRPr>
          </a:p>
        </p:txBody>
      </p:sp>
      <p:sp>
        <p:nvSpPr>
          <p:cNvPr id="49" name="矩形 48"/>
          <p:cNvSpPr/>
          <p:nvPr/>
        </p:nvSpPr>
        <p:spPr>
          <a:xfrm>
            <a:off x="2763085" y="4751488"/>
            <a:ext cx="657225" cy="654992"/>
          </a:xfrm>
          <a:prstGeom prst="rect">
            <a:avLst/>
          </a:prstGeom>
          <a:solidFill>
            <a:srgbClr val="FFC0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rgbClr val="000000"/>
                </a:solidFill>
              </a:rPr>
              <a:t>C-3: 6 tasks</a:t>
            </a:r>
            <a:endParaRPr lang="en-US" sz="800" dirty="0">
              <a:solidFill>
                <a:srgbClr val="000000"/>
              </a:solidFill>
            </a:endParaRPr>
          </a:p>
        </p:txBody>
      </p:sp>
      <p:sp>
        <p:nvSpPr>
          <p:cNvPr id="59" name="矩形 58"/>
          <p:cNvSpPr/>
          <p:nvPr/>
        </p:nvSpPr>
        <p:spPr>
          <a:xfrm>
            <a:off x="2763085" y="5391122"/>
            <a:ext cx="657225" cy="190500"/>
          </a:xfrm>
          <a:prstGeom prst="rect">
            <a:avLst/>
          </a:prstGeom>
          <a:solidFill>
            <a:srgbClr val="FF00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rgbClr val="000000"/>
                </a:solidFill>
              </a:rPr>
              <a:t>A-3: 1 task</a:t>
            </a:r>
            <a:endParaRPr lang="en-US" sz="800" dirty="0">
              <a:solidFill>
                <a:srgbClr val="000000"/>
              </a:solidFill>
            </a:endParaRPr>
          </a:p>
        </p:txBody>
      </p:sp>
      <p:grpSp>
        <p:nvGrpSpPr>
          <p:cNvPr id="63" name="群組 62"/>
          <p:cNvGrpSpPr/>
          <p:nvPr/>
        </p:nvGrpSpPr>
        <p:grpSpPr>
          <a:xfrm>
            <a:off x="1080015" y="5539701"/>
            <a:ext cx="2340295" cy="369332"/>
            <a:chOff x="1016883" y="2495167"/>
            <a:chExt cx="2340295" cy="369332"/>
          </a:xfrm>
        </p:grpSpPr>
        <p:sp>
          <p:nvSpPr>
            <p:cNvPr id="65" name="文字方塊 64"/>
            <p:cNvSpPr txBox="1"/>
            <p:nvPr/>
          </p:nvSpPr>
          <p:spPr>
            <a:xfrm>
              <a:off x="1016883" y="2495167"/>
              <a:ext cx="676274" cy="369332"/>
            </a:xfrm>
            <a:prstGeom prst="rect">
              <a:avLst/>
            </a:prstGeom>
            <a:noFill/>
          </p:spPr>
          <p:txBody>
            <a:bodyPr wrap="square" rtlCol="0">
              <a:spAutoFit/>
            </a:bodyPr>
            <a:lstStyle/>
            <a:p>
              <a:r>
                <a:rPr lang="en-US" dirty="0" smtClean="0"/>
                <a:t>DC 1</a:t>
              </a:r>
              <a:endParaRPr lang="en-US" dirty="0"/>
            </a:p>
          </p:txBody>
        </p:sp>
        <p:sp>
          <p:nvSpPr>
            <p:cNvPr id="66" name="文字方塊 65"/>
            <p:cNvSpPr txBox="1"/>
            <p:nvPr/>
          </p:nvSpPr>
          <p:spPr>
            <a:xfrm>
              <a:off x="2680904" y="2495167"/>
              <a:ext cx="676274" cy="369332"/>
            </a:xfrm>
            <a:prstGeom prst="rect">
              <a:avLst/>
            </a:prstGeom>
            <a:noFill/>
          </p:spPr>
          <p:txBody>
            <a:bodyPr wrap="square" rtlCol="0">
              <a:spAutoFit/>
            </a:bodyPr>
            <a:lstStyle/>
            <a:p>
              <a:r>
                <a:rPr lang="en-US" dirty="0" smtClean="0"/>
                <a:t>DC 3</a:t>
              </a:r>
              <a:endParaRPr lang="en-US" dirty="0"/>
            </a:p>
          </p:txBody>
        </p:sp>
        <p:sp>
          <p:nvSpPr>
            <p:cNvPr id="67" name="文字方塊 66"/>
            <p:cNvSpPr txBox="1"/>
            <p:nvPr/>
          </p:nvSpPr>
          <p:spPr>
            <a:xfrm>
              <a:off x="1845557" y="2495167"/>
              <a:ext cx="676274" cy="369332"/>
            </a:xfrm>
            <a:prstGeom prst="rect">
              <a:avLst/>
            </a:prstGeom>
            <a:noFill/>
          </p:spPr>
          <p:txBody>
            <a:bodyPr wrap="square" rtlCol="0">
              <a:spAutoFit/>
            </a:bodyPr>
            <a:lstStyle/>
            <a:p>
              <a:r>
                <a:rPr lang="en-US" dirty="0" smtClean="0"/>
                <a:t>DC 2</a:t>
              </a:r>
              <a:endParaRPr lang="en-US" dirty="0"/>
            </a:p>
          </p:txBody>
        </p:sp>
      </p:grpSp>
      <p:sp>
        <p:nvSpPr>
          <p:cNvPr id="9" name="文字方塊 8"/>
          <p:cNvSpPr txBox="1"/>
          <p:nvPr/>
        </p:nvSpPr>
        <p:spPr>
          <a:xfrm>
            <a:off x="1143000" y="228600"/>
            <a:ext cx="1570767" cy="369332"/>
          </a:xfrm>
          <a:prstGeom prst="rect">
            <a:avLst/>
          </a:prstGeom>
          <a:noFill/>
        </p:spPr>
        <p:txBody>
          <a:bodyPr wrap="square" rtlCol="0">
            <a:spAutoFit/>
          </a:bodyPr>
          <a:lstStyle/>
          <a:p>
            <a:r>
              <a:rPr lang="en-US" dirty="0" smtClean="0"/>
              <a:t>FCFS</a:t>
            </a:r>
            <a:endParaRPr lang="en-US" dirty="0"/>
          </a:p>
        </p:txBody>
      </p:sp>
      <p:sp>
        <p:nvSpPr>
          <p:cNvPr id="68" name="文字方塊 67"/>
          <p:cNvSpPr txBox="1"/>
          <p:nvPr/>
        </p:nvSpPr>
        <p:spPr>
          <a:xfrm>
            <a:off x="970905" y="3128221"/>
            <a:ext cx="1570767" cy="369332"/>
          </a:xfrm>
          <a:prstGeom prst="rect">
            <a:avLst/>
          </a:prstGeom>
          <a:noFill/>
        </p:spPr>
        <p:txBody>
          <a:bodyPr wrap="square" rtlCol="0">
            <a:spAutoFit/>
          </a:bodyPr>
          <a:lstStyle/>
          <a:p>
            <a:r>
              <a:rPr lang="en-US" dirty="0" smtClean="0"/>
              <a:t>Global-SRPT</a:t>
            </a:r>
            <a:endParaRPr lang="en-US" dirty="0"/>
          </a:p>
        </p:txBody>
      </p:sp>
      <p:grpSp>
        <p:nvGrpSpPr>
          <p:cNvPr id="11" name="群組 10"/>
          <p:cNvGrpSpPr/>
          <p:nvPr/>
        </p:nvGrpSpPr>
        <p:grpSpPr>
          <a:xfrm>
            <a:off x="4238628" y="3546838"/>
            <a:ext cx="3152775" cy="2381374"/>
            <a:chOff x="4238628" y="3546838"/>
            <a:chExt cx="3152775" cy="2381374"/>
          </a:xfrm>
        </p:grpSpPr>
        <p:cxnSp>
          <p:nvCxnSpPr>
            <p:cNvPr id="69" name="直線單箭頭接點 68"/>
            <p:cNvCxnSpPr/>
            <p:nvPr/>
          </p:nvCxnSpPr>
          <p:spPr>
            <a:xfrm flipH="1" flipV="1">
              <a:off x="4381503" y="3606669"/>
              <a:ext cx="19050" cy="215265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78" name="直線單箭頭接點 77"/>
            <p:cNvCxnSpPr/>
            <p:nvPr/>
          </p:nvCxnSpPr>
          <p:spPr>
            <a:xfrm>
              <a:off x="4238628" y="5616444"/>
              <a:ext cx="3152775"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79" name="矩形 78"/>
            <p:cNvSpPr/>
            <p:nvPr/>
          </p:nvSpPr>
          <p:spPr>
            <a:xfrm>
              <a:off x="4648200" y="4508350"/>
              <a:ext cx="657225" cy="381000"/>
            </a:xfrm>
            <a:prstGeom prst="rect">
              <a:avLst/>
            </a:prstGeom>
            <a:solidFill>
              <a:srgbClr val="00B0F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rgbClr val="000000"/>
                  </a:solidFill>
                </a:rPr>
                <a:t>B-1: 3 tasks</a:t>
              </a:r>
              <a:endParaRPr lang="en-US" sz="800" dirty="0">
                <a:solidFill>
                  <a:srgbClr val="000000"/>
                </a:solidFill>
              </a:endParaRPr>
            </a:p>
          </p:txBody>
        </p:sp>
        <p:sp>
          <p:nvSpPr>
            <p:cNvPr id="80" name="矩形 79"/>
            <p:cNvSpPr/>
            <p:nvPr/>
          </p:nvSpPr>
          <p:spPr>
            <a:xfrm>
              <a:off x="4647734" y="4898448"/>
              <a:ext cx="657225" cy="702353"/>
            </a:xfrm>
            <a:prstGeom prst="rect">
              <a:avLst/>
            </a:prstGeom>
            <a:solidFill>
              <a:srgbClr val="FFC0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rgbClr val="000000"/>
                  </a:solidFill>
                </a:rPr>
                <a:t>C-1: 7 tasks</a:t>
              </a:r>
              <a:endParaRPr lang="en-US" sz="800" dirty="0">
                <a:solidFill>
                  <a:srgbClr val="000000"/>
                </a:solidFill>
              </a:endParaRPr>
            </a:p>
          </p:txBody>
        </p:sp>
        <p:sp>
          <p:nvSpPr>
            <p:cNvPr id="81" name="矩形 80"/>
            <p:cNvSpPr/>
            <p:nvPr/>
          </p:nvSpPr>
          <p:spPr>
            <a:xfrm>
              <a:off x="5495923" y="4682994"/>
              <a:ext cx="657225" cy="928985"/>
            </a:xfrm>
            <a:prstGeom prst="rect">
              <a:avLst/>
            </a:prstGeom>
            <a:solidFill>
              <a:srgbClr val="00B0F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rgbClr val="000000"/>
                  </a:solidFill>
                </a:rPr>
                <a:t>B-2: 8 tasks</a:t>
              </a:r>
              <a:endParaRPr lang="en-US" sz="800" dirty="0">
                <a:solidFill>
                  <a:srgbClr val="000000"/>
                </a:solidFill>
              </a:endParaRPr>
            </a:p>
          </p:txBody>
        </p:sp>
        <p:sp>
          <p:nvSpPr>
            <p:cNvPr id="86" name="矩形 85"/>
            <p:cNvSpPr/>
            <p:nvPr/>
          </p:nvSpPr>
          <p:spPr>
            <a:xfrm>
              <a:off x="5497325" y="3546838"/>
              <a:ext cx="657225" cy="1132833"/>
            </a:xfrm>
            <a:prstGeom prst="rect">
              <a:avLst/>
            </a:prstGeom>
            <a:solidFill>
              <a:srgbClr val="FF00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dirty="0" smtClean="0">
                  <a:solidFill>
                    <a:srgbClr val="000000"/>
                  </a:solidFill>
                </a:rPr>
                <a:t>A-2: 10 tasks</a:t>
              </a:r>
              <a:endParaRPr lang="en-US" sz="700" dirty="0">
                <a:solidFill>
                  <a:srgbClr val="000000"/>
                </a:solidFill>
              </a:endParaRPr>
            </a:p>
          </p:txBody>
        </p:sp>
        <p:sp>
          <p:nvSpPr>
            <p:cNvPr id="87" name="矩形 86"/>
            <p:cNvSpPr/>
            <p:nvPr/>
          </p:nvSpPr>
          <p:spPr>
            <a:xfrm>
              <a:off x="4648200" y="4345251"/>
              <a:ext cx="657225" cy="190500"/>
            </a:xfrm>
            <a:prstGeom prst="rect">
              <a:avLst/>
            </a:prstGeom>
            <a:solidFill>
              <a:srgbClr val="FF00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rgbClr val="000000"/>
                  </a:solidFill>
                </a:rPr>
                <a:t>A-1: 1 task</a:t>
              </a:r>
              <a:endParaRPr lang="en-US" sz="800" dirty="0">
                <a:solidFill>
                  <a:srgbClr val="000000"/>
                </a:solidFill>
              </a:endParaRPr>
            </a:p>
          </p:txBody>
        </p:sp>
        <p:sp>
          <p:nvSpPr>
            <p:cNvPr id="88" name="矩形 87"/>
            <p:cNvSpPr/>
            <p:nvPr/>
          </p:nvSpPr>
          <p:spPr>
            <a:xfrm>
              <a:off x="6331270" y="4945809"/>
              <a:ext cx="657225" cy="654992"/>
            </a:xfrm>
            <a:prstGeom prst="rect">
              <a:avLst/>
            </a:prstGeom>
            <a:solidFill>
              <a:srgbClr val="FFC0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rgbClr val="000000"/>
                  </a:solidFill>
                </a:rPr>
                <a:t>C-3: 6 tasks</a:t>
              </a:r>
              <a:endParaRPr lang="en-US" sz="800" dirty="0">
                <a:solidFill>
                  <a:srgbClr val="000000"/>
                </a:solidFill>
              </a:endParaRPr>
            </a:p>
          </p:txBody>
        </p:sp>
        <p:sp>
          <p:nvSpPr>
            <p:cNvPr id="89" name="矩形 88"/>
            <p:cNvSpPr/>
            <p:nvPr/>
          </p:nvSpPr>
          <p:spPr>
            <a:xfrm>
              <a:off x="6331270" y="4779363"/>
              <a:ext cx="657225" cy="190500"/>
            </a:xfrm>
            <a:prstGeom prst="rect">
              <a:avLst/>
            </a:prstGeom>
            <a:solidFill>
              <a:srgbClr val="FF00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rgbClr val="000000"/>
                  </a:solidFill>
                </a:rPr>
                <a:t>A-3: 1 task</a:t>
              </a:r>
              <a:endParaRPr lang="en-US" sz="800" dirty="0">
                <a:solidFill>
                  <a:srgbClr val="000000"/>
                </a:solidFill>
              </a:endParaRPr>
            </a:p>
          </p:txBody>
        </p:sp>
        <p:grpSp>
          <p:nvGrpSpPr>
            <p:cNvPr id="90" name="群組 89"/>
            <p:cNvGrpSpPr/>
            <p:nvPr/>
          </p:nvGrpSpPr>
          <p:grpSpPr>
            <a:xfrm>
              <a:off x="4648200" y="5558880"/>
              <a:ext cx="2340295" cy="369332"/>
              <a:chOff x="1016883" y="2495167"/>
              <a:chExt cx="2340295" cy="369332"/>
            </a:xfrm>
          </p:grpSpPr>
          <p:sp>
            <p:nvSpPr>
              <p:cNvPr id="91" name="文字方塊 90"/>
              <p:cNvSpPr txBox="1"/>
              <p:nvPr/>
            </p:nvSpPr>
            <p:spPr>
              <a:xfrm>
                <a:off x="1016883" y="2495167"/>
                <a:ext cx="676274" cy="369332"/>
              </a:xfrm>
              <a:prstGeom prst="rect">
                <a:avLst/>
              </a:prstGeom>
              <a:noFill/>
            </p:spPr>
            <p:txBody>
              <a:bodyPr wrap="square" rtlCol="0">
                <a:spAutoFit/>
              </a:bodyPr>
              <a:lstStyle/>
              <a:p>
                <a:r>
                  <a:rPr lang="en-US" dirty="0" smtClean="0"/>
                  <a:t>DC 1</a:t>
                </a:r>
                <a:endParaRPr lang="en-US" dirty="0"/>
              </a:p>
            </p:txBody>
          </p:sp>
          <p:sp>
            <p:nvSpPr>
              <p:cNvPr id="92" name="文字方塊 91"/>
              <p:cNvSpPr txBox="1"/>
              <p:nvPr/>
            </p:nvSpPr>
            <p:spPr>
              <a:xfrm>
                <a:off x="2680904" y="2495167"/>
                <a:ext cx="676274" cy="369332"/>
              </a:xfrm>
              <a:prstGeom prst="rect">
                <a:avLst/>
              </a:prstGeom>
              <a:noFill/>
            </p:spPr>
            <p:txBody>
              <a:bodyPr wrap="square" rtlCol="0">
                <a:spAutoFit/>
              </a:bodyPr>
              <a:lstStyle/>
              <a:p>
                <a:r>
                  <a:rPr lang="en-US" dirty="0" smtClean="0"/>
                  <a:t>DC 3</a:t>
                </a:r>
                <a:endParaRPr lang="en-US" dirty="0"/>
              </a:p>
            </p:txBody>
          </p:sp>
          <p:sp>
            <p:nvSpPr>
              <p:cNvPr id="93" name="文字方塊 92"/>
              <p:cNvSpPr txBox="1"/>
              <p:nvPr/>
            </p:nvSpPr>
            <p:spPr>
              <a:xfrm>
                <a:off x="1845557" y="2495167"/>
                <a:ext cx="676274" cy="369332"/>
              </a:xfrm>
              <a:prstGeom prst="rect">
                <a:avLst/>
              </a:prstGeom>
              <a:noFill/>
            </p:spPr>
            <p:txBody>
              <a:bodyPr wrap="square" rtlCol="0">
                <a:spAutoFit/>
              </a:bodyPr>
              <a:lstStyle/>
              <a:p>
                <a:r>
                  <a:rPr lang="en-US" dirty="0" smtClean="0"/>
                  <a:t>DC 2</a:t>
                </a:r>
                <a:endParaRPr lang="en-US" dirty="0"/>
              </a:p>
            </p:txBody>
          </p:sp>
        </p:grpSp>
      </p:grpSp>
      <p:sp>
        <p:nvSpPr>
          <p:cNvPr id="94" name="文字方塊 93"/>
          <p:cNvSpPr txBox="1"/>
          <p:nvPr/>
        </p:nvSpPr>
        <p:spPr>
          <a:xfrm>
            <a:off x="4270422" y="2968502"/>
            <a:ext cx="1570767" cy="369332"/>
          </a:xfrm>
          <a:prstGeom prst="rect">
            <a:avLst/>
          </a:prstGeom>
          <a:noFill/>
        </p:spPr>
        <p:txBody>
          <a:bodyPr wrap="square" rtlCol="0">
            <a:spAutoFit/>
          </a:bodyPr>
          <a:lstStyle/>
          <a:p>
            <a:r>
              <a:rPr lang="en-US" dirty="0" smtClean="0"/>
              <a:t>Optimal</a:t>
            </a:r>
            <a:endParaRPr lang="en-US" dirty="0"/>
          </a:p>
        </p:txBody>
      </p:sp>
      <p:grpSp>
        <p:nvGrpSpPr>
          <p:cNvPr id="2" name="群組 1"/>
          <p:cNvGrpSpPr/>
          <p:nvPr/>
        </p:nvGrpSpPr>
        <p:grpSpPr>
          <a:xfrm>
            <a:off x="5921698" y="323979"/>
            <a:ext cx="3152775" cy="2893272"/>
            <a:chOff x="5921698" y="323979"/>
            <a:chExt cx="3152775" cy="2893272"/>
          </a:xfrm>
        </p:grpSpPr>
        <p:cxnSp>
          <p:nvCxnSpPr>
            <p:cNvPr id="46" name="直線單箭頭接點 45"/>
            <p:cNvCxnSpPr/>
            <p:nvPr/>
          </p:nvCxnSpPr>
          <p:spPr>
            <a:xfrm flipH="1" flipV="1">
              <a:off x="6064573" y="376022"/>
              <a:ext cx="19050" cy="215265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60" name="直線單箭頭接點 59"/>
            <p:cNvCxnSpPr/>
            <p:nvPr/>
          </p:nvCxnSpPr>
          <p:spPr>
            <a:xfrm>
              <a:off x="5921698" y="2385797"/>
              <a:ext cx="3152775"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61" name="矩形 60"/>
            <p:cNvSpPr/>
            <p:nvPr/>
          </p:nvSpPr>
          <p:spPr>
            <a:xfrm>
              <a:off x="6321676" y="1798654"/>
              <a:ext cx="657225" cy="381000"/>
            </a:xfrm>
            <a:prstGeom prst="rect">
              <a:avLst/>
            </a:prstGeom>
            <a:solidFill>
              <a:srgbClr val="00B0F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rgbClr val="000000"/>
                  </a:solidFill>
                </a:rPr>
                <a:t>B-1: 3 tasks</a:t>
              </a:r>
              <a:endParaRPr lang="en-US" sz="800" dirty="0">
                <a:solidFill>
                  <a:srgbClr val="000000"/>
                </a:solidFill>
              </a:endParaRPr>
            </a:p>
          </p:txBody>
        </p:sp>
        <p:sp>
          <p:nvSpPr>
            <p:cNvPr id="62" name="矩形 61"/>
            <p:cNvSpPr/>
            <p:nvPr/>
          </p:nvSpPr>
          <p:spPr>
            <a:xfrm>
              <a:off x="6321676" y="1096301"/>
              <a:ext cx="657225" cy="702353"/>
            </a:xfrm>
            <a:prstGeom prst="rect">
              <a:avLst/>
            </a:prstGeom>
            <a:solidFill>
              <a:srgbClr val="FFC0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rgbClr val="000000"/>
                  </a:solidFill>
                </a:rPr>
                <a:t>C-1: 7 tasks</a:t>
              </a:r>
              <a:endParaRPr lang="en-US" sz="800" dirty="0">
                <a:solidFill>
                  <a:srgbClr val="000000"/>
                </a:solidFill>
              </a:endParaRPr>
            </a:p>
          </p:txBody>
        </p:sp>
        <p:sp>
          <p:nvSpPr>
            <p:cNvPr id="64" name="矩形 63"/>
            <p:cNvSpPr/>
            <p:nvPr/>
          </p:nvSpPr>
          <p:spPr>
            <a:xfrm>
              <a:off x="7178993" y="323979"/>
              <a:ext cx="657225" cy="928985"/>
            </a:xfrm>
            <a:prstGeom prst="rect">
              <a:avLst/>
            </a:prstGeom>
            <a:solidFill>
              <a:srgbClr val="00B0F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rgbClr val="000000"/>
                  </a:solidFill>
                </a:rPr>
                <a:t>B-2: 8 tasks</a:t>
              </a:r>
              <a:endParaRPr lang="en-US" sz="800" dirty="0">
                <a:solidFill>
                  <a:srgbClr val="000000"/>
                </a:solidFill>
              </a:endParaRPr>
            </a:p>
          </p:txBody>
        </p:sp>
        <p:sp>
          <p:nvSpPr>
            <p:cNvPr id="70" name="矩形 69"/>
            <p:cNvSpPr/>
            <p:nvPr/>
          </p:nvSpPr>
          <p:spPr>
            <a:xfrm>
              <a:off x="7178992" y="1252964"/>
              <a:ext cx="657225" cy="1132833"/>
            </a:xfrm>
            <a:prstGeom prst="rect">
              <a:avLst/>
            </a:prstGeom>
            <a:solidFill>
              <a:srgbClr val="FF00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dirty="0" smtClean="0">
                  <a:solidFill>
                    <a:srgbClr val="000000"/>
                  </a:solidFill>
                </a:rPr>
                <a:t>A-2: 10 tasks</a:t>
              </a:r>
              <a:endParaRPr lang="en-US" sz="700" dirty="0">
                <a:solidFill>
                  <a:srgbClr val="000000"/>
                </a:solidFill>
              </a:endParaRPr>
            </a:p>
          </p:txBody>
        </p:sp>
        <p:sp>
          <p:nvSpPr>
            <p:cNvPr id="71" name="矩形 70"/>
            <p:cNvSpPr/>
            <p:nvPr/>
          </p:nvSpPr>
          <p:spPr>
            <a:xfrm>
              <a:off x="6321676" y="2183983"/>
              <a:ext cx="657225" cy="190500"/>
            </a:xfrm>
            <a:prstGeom prst="rect">
              <a:avLst/>
            </a:prstGeom>
            <a:solidFill>
              <a:srgbClr val="FF00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rgbClr val="000000"/>
                  </a:solidFill>
                </a:rPr>
                <a:t>A-1: 1 task</a:t>
              </a:r>
              <a:endParaRPr lang="en-US" sz="800" dirty="0">
                <a:solidFill>
                  <a:srgbClr val="000000"/>
                </a:solidFill>
              </a:endParaRPr>
            </a:p>
          </p:txBody>
        </p:sp>
        <p:sp>
          <p:nvSpPr>
            <p:cNvPr id="72" name="矩形 71"/>
            <p:cNvSpPr/>
            <p:nvPr/>
          </p:nvSpPr>
          <p:spPr>
            <a:xfrm>
              <a:off x="8014340" y="1540020"/>
              <a:ext cx="657225" cy="654992"/>
            </a:xfrm>
            <a:prstGeom prst="rect">
              <a:avLst/>
            </a:prstGeom>
            <a:solidFill>
              <a:srgbClr val="FFC0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rgbClr val="000000"/>
                  </a:solidFill>
                </a:rPr>
                <a:t>C-3: 6 tasks</a:t>
              </a:r>
              <a:endParaRPr lang="en-US" sz="800" dirty="0">
                <a:solidFill>
                  <a:srgbClr val="000000"/>
                </a:solidFill>
              </a:endParaRPr>
            </a:p>
          </p:txBody>
        </p:sp>
        <p:sp>
          <p:nvSpPr>
            <p:cNvPr id="73" name="矩形 72"/>
            <p:cNvSpPr/>
            <p:nvPr/>
          </p:nvSpPr>
          <p:spPr>
            <a:xfrm>
              <a:off x="8014340" y="2179654"/>
              <a:ext cx="657225" cy="190500"/>
            </a:xfrm>
            <a:prstGeom prst="rect">
              <a:avLst/>
            </a:prstGeom>
            <a:solidFill>
              <a:srgbClr val="FF00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rgbClr val="000000"/>
                  </a:solidFill>
                </a:rPr>
                <a:t>A-3: 1 task</a:t>
              </a:r>
              <a:endParaRPr lang="en-US" sz="800" dirty="0">
                <a:solidFill>
                  <a:srgbClr val="000000"/>
                </a:solidFill>
              </a:endParaRPr>
            </a:p>
          </p:txBody>
        </p:sp>
        <p:grpSp>
          <p:nvGrpSpPr>
            <p:cNvPr id="74" name="群組 73"/>
            <p:cNvGrpSpPr/>
            <p:nvPr/>
          </p:nvGrpSpPr>
          <p:grpSpPr>
            <a:xfrm>
              <a:off x="6331270" y="2328233"/>
              <a:ext cx="2340295" cy="369332"/>
              <a:chOff x="1016883" y="2495167"/>
              <a:chExt cx="2340295" cy="369332"/>
            </a:xfrm>
          </p:grpSpPr>
          <p:sp>
            <p:nvSpPr>
              <p:cNvPr id="75" name="文字方塊 74"/>
              <p:cNvSpPr txBox="1"/>
              <p:nvPr/>
            </p:nvSpPr>
            <p:spPr>
              <a:xfrm>
                <a:off x="1016883" y="2495167"/>
                <a:ext cx="676274" cy="369332"/>
              </a:xfrm>
              <a:prstGeom prst="rect">
                <a:avLst/>
              </a:prstGeom>
              <a:noFill/>
            </p:spPr>
            <p:txBody>
              <a:bodyPr wrap="square" rtlCol="0">
                <a:spAutoFit/>
              </a:bodyPr>
              <a:lstStyle/>
              <a:p>
                <a:r>
                  <a:rPr lang="en-US" dirty="0" smtClean="0"/>
                  <a:t>DC 1</a:t>
                </a:r>
                <a:endParaRPr lang="en-US" dirty="0"/>
              </a:p>
            </p:txBody>
          </p:sp>
          <p:sp>
            <p:nvSpPr>
              <p:cNvPr id="76" name="文字方塊 75"/>
              <p:cNvSpPr txBox="1"/>
              <p:nvPr/>
            </p:nvSpPr>
            <p:spPr>
              <a:xfrm>
                <a:off x="2680904" y="2495167"/>
                <a:ext cx="676274" cy="369332"/>
              </a:xfrm>
              <a:prstGeom prst="rect">
                <a:avLst/>
              </a:prstGeom>
              <a:noFill/>
            </p:spPr>
            <p:txBody>
              <a:bodyPr wrap="square" rtlCol="0">
                <a:spAutoFit/>
              </a:bodyPr>
              <a:lstStyle/>
              <a:p>
                <a:r>
                  <a:rPr lang="en-US" dirty="0" smtClean="0"/>
                  <a:t>DC 3</a:t>
                </a:r>
                <a:endParaRPr lang="en-US" dirty="0"/>
              </a:p>
            </p:txBody>
          </p:sp>
          <p:sp>
            <p:nvSpPr>
              <p:cNvPr id="77" name="文字方塊 76"/>
              <p:cNvSpPr txBox="1"/>
              <p:nvPr/>
            </p:nvSpPr>
            <p:spPr>
              <a:xfrm>
                <a:off x="1845557" y="2495167"/>
                <a:ext cx="676274" cy="369332"/>
              </a:xfrm>
              <a:prstGeom prst="rect">
                <a:avLst/>
              </a:prstGeom>
              <a:noFill/>
            </p:spPr>
            <p:txBody>
              <a:bodyPr wrap="square" rtlCol="0">
                <a:spAutoFit/>
              </a:bodyPr>
              <a:lstStyle/>
              <a:p>
                <a:r>
                  <a:rPr lang="en-US" dirty="0" smtClean="0"/>
                  <a:t>DC 2</a:t>
                </a:r>
                <a:endParaRPr lang="en-US" dirty="0"/>
              </a:p>
            </p:txBody>
          </p:sp>
        </p:grpSp>
        <p:sp>
          <p:nvSpPr>
            <p:cNvPr id="95" name="文字方塊 94"/>
            <p:cNvSpPr txBox="1"/>
            <p:nvPr/>
          </p:nvSpPr>
          <p:spPr>
            <a:xfrm>
              <a:off x="6150298" y="2755586"/>
              <a:ext cx="2743200" cy="461665"/>
            </a:xfrm>
            <a:prstGeom prst="rect">
              <a:avLst/>
            </a:prstGeom>
            <a:noFill/>
          </p:spPr>
          <p:txBody>
            <a:bodyPr wrap="square" rtlCol="0">
              <a:spAutoFit/>
            </a:bodyPr>
            <a:lstStyle/>
            <a:p>
              <a:pPr algn="ctr"/>
              <a:r>
                <a:rPr lang="en-US" sz="2400" b="1" dirty="0" smtClean="0"/>
                <a:t>FCFS: 13</a:t>
              </a:r>
              <a:endParaRPr lang="en-US" sz="2400" b="1" dirty="0"/>
            </a:p>
          </p:txBody>
        </p:sp>
      </p:grpSp>
    </p:spTree>
    <p:extLst>
      <p:ext uri="{BB962C8B-B14F-4D97-AF65-F5344CB8AC3E}">
        <p14:creationId xmlns:p14="http://schemas.microsoft.com/office/powerpoint/2010/main" val="17020324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in Job Scheduling</a:t>
            </a:r>
            <a:endParaRPr lang="en-US" dirty="0"/>
          </a:p>
        </p:txBody>
      </p:sp>
      <p:sp>
        <p:nvSpPr>
          <p:cNvPr id="3" name="Content Placeholder 2"/>
          <p:cNvSpPr>
            <a:spLocks noGrp="1"/>
          </p:cNvSpPr>
          <p:nvPr>
            <p:ph idx="1"/>
          </p:nvPr>
        </p:nvSpPr>
        <p:spPr>
          <a:xfrm>
            <a:off x="304800" y="1600200"/>
            <a:ext cx="8610600" cy="4525963"/>
          </a:xfrm>
        </p:spPr>
        <p:txBody>
          <a:bodyPr>
            <a:normAutofit/>
          </a:bodyPr>
          <a:lstStyle/>
          <a:p>
            <a:r>
              <a:rPr lang="en-US" sz="2800" dirty="0" smtClean="0"/>
              <a:t>Shortest Remaining Processing Time (SRPT) for reducing average job completion time</a:t>
            </a:r>
            <a:endParaRPr lang="en-US" sz="2800" dirty="0"/>
          </a:p>
          <a:p>
            <a:pPr lvl="1"/>
            <a:r>
              <a:rPr lang="en-US" sz="2400" dirty="0" smtClean="0"/>
              <a:t>Greedily schedule the smallest job</a:t>
            </a:r>
          </a:p>
          <a:p>
            <a:pPr lvl="1"/>
            <a:r>
              <a:rPr lang="en-US" sz="2400" dirty="0" smtClean="0"/>
              <a:t>Sub-optimal due to lack </a:t>
            </a:r>
            <a:r>
              <a:rPr lang="en-US" sz="2400" dirty="0"/>
              <a:t>of coordination across datacenters</a:t>
            </a:r>
          </a:p>
          <a:p>
            <a:endParaRPr lang="en-US" b="1" i="1" dirty="0" smtClean="0">
              <a:solidFill>
                <a:srgbClr val="0000FF"/>
              </a:solidFill>
            </a:endParaRPr>
          </a:p>
          <a:p>
            <a:r>
              <a:rPr lang="en-US" dirty="0" smtClean="0"/>
              <a:t>Scheduling distributed jobs is NP-hard </a:t>
            </a:r>
            <a:r>
              <a:rPr lang="en-US" sz="1800" dirty="0" smtClean="0"/>
              <a:t>[Garg-FSTTCS’07]</a:t>
            </a:r>
            <a:endParaRPr lang="en-US" dirty="0" smtClean="0"/>
          </a:p>
          <a:p>
            <a:pPr lvl="1"/>
            <a:r>
              <a:rPr lang="en-US" b="1" i="1" dirty="0" smtClean="0">
                <a:solidFill>
                  <a:srgbClr val="0000FF"/>
                </a:solidFill>
              </a:rPr>
              <a:t>Design 2 job </a:t>
            </a:r>
            <a:r>
              <a:rPr lang="en-US" b="1" i="1" dirty="0">
                <a:solidFill>
                  <a:srgbClr val="0000FF"/>
                </a:solidFill>
              </a:rPr>
              <a:t>scheduling heuristics for reducing average job </a:t>
            </a:r>
            <a:r>
              <a:rPr lang="en-US" b="1" i="1" dirty="0" smtClean="0">
                <a:solidFill>
                  <a:srgbClr val="0000FF"/>
                </a:solidFill>
              </a:rPr>
              <a:t>completion time</a:t>
            </a:r>
            <a:endParaRPr lang="en-US" dirty="0"/>
          </a:p>
        </p:txBody>
      </p:sp>
    </p:spTree>
    <p:extLst>
      <p:ext uri="{BB962C8B-B14F-4D97-AF65-F5344CB8AC3E}">
        <p14:creationId xmlns:p14="http://schemas.microsoft.com/office/powerpoint/2010/main" val="1831545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smtClean="0"/>
              <a:t>Motivating Example</a:t>
            </a:r>
            <a:endParaRPr lang="en-US" dirty="0"/>
          </a:p>
        </p:txBody>
      </p:sp>
      <p:graphicFrame>
        <p:nvGraphicFramePr>
          <p:cNvPr id="5" name="Table 3"/>
          <p:cNvGraphicFramePr>
            <a:graphicFrameLocks noGrp="1"/>
          </p:cNvGraphicFramePr>
          <p:nvPr>
            <p:extLst>
              <p:ext uri="{D42A27DB-BD31-4B8C-83A1-F6EECF244321}">
                <p14:modId xmlns:p14="http://schemas.microsoft.com/office/powerpoint/2010/main" val="665636010"/>
              </p:ext>
            </p:extLst>
          </p:nvPr>
        </p:nvGraphicFramePr>
        <p:xfrm>
          <a:off x="609600" y="1447800"/>
          <a:ext cx="8153400" cy="1725263"/>
        </p:xfrm>
        <a:graphic>
          <a:graphicData uri="http://schemas.openxmlformats.org/drawingml/2006/table">
            <a:tbl>
              <a:tblPr firstRow="1" bandRow="1">
                <a:tableStyleId>{5C22544A-7EE6-4342-B048-85BDC9FD1C3A}</a:tableStyleId>
              </a:tblPr>
              <a:tblGrid>
                <a:gridCol w="1668508"/>
                <a:gridCol w="1621224"/>
                <a:gridCol w="1641488"/>
                <a:gridCol w="1702287"/>
                <a:gridCol w="1519893"/>
              </a:tblGrid>
              <a:tr h="536543">
                <a:tc>
                  <a:txBody>
                    <a:bodyPr/>
                    <a:lstStyle/>
                    <a:p>
                      <a:pPr algn="ctr"/>
                      <a:r>
                        <a:rPr lang="en-US" sz="2000" b="1" dirty="0" smtClean="0"/>
                        <a:t>Job ID</a:t>
                      </a:r>
                      <a:endParaRPr lang="en-US" sz="2000" b="1" dirty="0"/>
                    </a:p>
                  </a:txBody>
                  <a:tcPr anchor="ctr"/>
                </a:tc>
                <a:tc>
                  <a:txBody>
                    <a:bodyPr/>
                    <a:lstStyle/>
                    <a:p>
                      <a:pPr algn="ctr"/>
                      <a:r>
                        <a:rPr lang="en-US" sz="2000" b="1" dirty="0" smtClean="0"/>
                        <a:t>#tasks in DC1</a:t>
                      </a:r>
                      <a:endParaRPr lang="en-US" sz="2000" b="1" dirty="0"/>
                    </a:p>
                  </a:txBody>
                  <a:tcPr anchor="ctr"/>
                </a:tc>
                <a:tc>
                  <a:txBody>
                    <a:bodyPr/>
                    <a:lstStyle/>
                    <a:p>
                      <a:pPr algn="ctr"/>
                      <a:r>
                        <a:rPr lang="en-US" sz="2000" b="1" dirty="0" smtClean="0"/>
                        <a:t>#tasks in DC2</a:t>
                      </a:r>
                      <a:endParaRPr lang="en-US" sz="20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#tasks in DC3</a:t>
                      </a:r>
                    </a:p>
                  </a:txBody>
                  <a:tcPr anchor="ctr"/>
                </a:tc>
                <a:tc>
                  <a:txBody>
                    <a:bodyPr/>
                    <a:lstStyle/>
                    <a:p>
                      <a:pPr algn="ctr"/>
                      <a:r>
                        <a:rPr lang="en-US" sz="2000" b="1" dirty="0" smtClean="0"/>
                        <a:t>Total #tasks</a:t>
                      </a:r>
                      <a:endParaRPr lang="en-US" sz="2000" b="1" dirty="0"/>
                    </a:p>
                  </a:txBody>
                  <a:tcPr anchor="ctr"/>
                </a:tc>
              </a:tr>
              <a:tr h="306596">
                <a:tc>
                  <a:txBody>
                    <a:bodyPr/>
                    <a:lstStyle/>
                    <a:p>
                      <a:pPr algn="ctr"/>
                      <a:r>
                        <a:rPr lang="en-US" sz="2000" b="1" dirty="0" smtClean="0"/>
                        <a:t>A</a:t>
                      </a:r>
                      <a:endParaRPr lang="en-US" sz="2000" b="1" dirty="0"/>
                    </a:p>
                  </a:txBody>
                  <a:tcPr anchor="ctr"/>
                </a:tc>
                <a:tc>
                  <a:txBody>
                    <a:bodyPr/>
                    <a:lstStyle/>
                    <a:p>
                      <a:pPr algn="ctr"/>
                      <a:r>
                        <a:rPr lang="en-US" sz="2000" b="1" dirty="0" smtClean="0"/>
                        <a:t>1</a:t>
                      </a:r>
                      <a:endParaRPr lang="en-US" sz="2000" b="1" dirty="0"/>
                    </a:p>
                  </a:txBody>
                  <a:tcPr anchor="ctr"/>
                </a:tc>
                <a:tc>
                  <a:txBody>
                    <a:bodyPr/>
                    <a:lstStyle/>
                    <a:p>
                      <a:pPr algn="ctr"/>
                      <a:r>
                        <a:rPr lang="en-US" sz="2000" b="1" dirty="0" smtClean="0"/>
                        <a:t>10</a:t>
                      </a:r>
                      <a:endParaRPr lang="en-US" sz="2000" b="1" dirty="0"/>
                    </a:p>
                  </a:txBody>
                  <a:tcPr anchor="ctr"/>
                </a:tc>
                <a:tc>
                  <a:txBody>
                    <a:bodyPr/>
                    <a:lstStyle/>
                    <a:p>
                      <a:pPr algn="ctr"/>
                      <a:r>
                        <a:rPr lang="en-US" sz="2000" b="1" dirty="0" smtClean="0"/>
                        <a:t>1</a:t>
                      </a:r>
                      <a:endParaRPr lang="en-US" sz="2000" b="1" dirty="0"/>
                    </a:p>
                  </a:txBody>
                  <a:tcPr anchor="ctr"/>
                </a:tc>
                <a:tc>
                  <a:txBody>
                    <a:bodyPr/>
                    <a:lstStyle/>
                    <a:p>
                      <a:pPr algn="ctr"/>
                      <a:r>
                        <a:rPr lang="en-US" sz="2000" b="1" dirty="0" smtClean="0"/>
                        <a:t>12</a:t>
                      </a:r>
                      <a:endParaRPr lang="en-US" sz="2000" b="1" dirty="0"/>
                    </a:p>
                  </a:txBody>
                  <a:tcPr anchor="ctr"/>
                </a:tc>
              </a:tr>
              <a:tr h="306596">
                <a:tc>
                  <a:txBody>
                    <a:bodyPr/>
                    <a:lstStyle/>
                    <a:p>
                      <a:pPr algn="ctr"/>
                      <a:r>
                        <a:rPr lang="en-US" sz="2000" b="1" dirty="0" smtClean="0"/>
                        <a:t>B</a:t>
                      </a:r>
                      <a:endParaRPr lang="en-US" sz="2000" b="1" dirty="0"/>
                    </a:p>
                  </a:txBody>
                  <a:tcPr anchor="ctr"/>
                </a:tc>
                <a:tc>
                  <a:txBody>
                    <a:bodyPr/>
                    <a:lstStyle/>
                    <a:p>
                      <a:pPr algn="ctr"/>
                      <a:r>
                        <a:rPr lang="en-US" sz="2000" b="1" dirty="0" smtClean="0"/>
                        <a:t>3</a:t>
                      </a:r>
                      <a:endParaRPr lang="en-US" sz="2000" b="1" dirty="0"/>
                    </a:p>
                  </a:txBody>
                  <a:tcPr anchor="ctr"/>
                </a:tc>
                <a:tc>
                  <a:txBody>
                    <a:bodyPr/>
                    <a:lstStyle/>
                    <a:p>
                      <a:pPr algn="ctr"/>
                      <a:r>
                        <a:rPr lang="en-US" sz="2000" b="1" dirty="0" smtClean="0"/>
                        <a:t>8</a:t>
                      </a:r>
                      <a:endParaRPr lang="en-US" sz="2000" b="1" dirty="0"/>
                    </a:p>
                  </a:txBody>
                  <a:tcPr anchor="ctr"/>
                </a:tc>
                <a:tc>
                  <a:txBody>
                    <a:bodyPr/>
                    <a:lstStyle/>
                    <a:p>
                      <a:pPr algn="ctr"/>
                      <a:r>
                        <a:rPr lang="en-US" sz="2000" b="1" dirty="0" smtClean="0"/>
                        <a:t>0</a:t>
                      </a:r>
                      <a:endParaRPr lang="en-US" sz="2000" b="1" dirty="0"/>
                    </a:p>
                  </a:txBody>
                  <a:tcPr anchor="ctr"/>
                </a:tc>
                <a:tc>
                  <a:txBody>
                    <a:bodyPr/>
                    <a:lstStyle/>
                    <a:p>
                      <a:pPr algn="ctr"/>
                      <a:r>
                        <a:rPr lang="en-US" sz="2000" b="1" dirty="0" smtClean="0"/>
                        <a:t>11</a:t>
                      </a:r>
                      <a:endParaRPr lang="en-US" sz="2000" b="1" dirty="0"/>
                    </a:p>
                  </a:txBody>
                  <a:tcPr anchor="ctr"/>
                </a:tc>
              </a:tr>
              <a:tr h="306596">
                <a:tc>
                  <a:txBody>
                    <a:bodyPr/>
                    <a:lstStyle/>
                    <a:p>
                      <a:pPr algn="ctr"/>
                      <a:r>
                        <a:rPr lang="en-US" sz="2000" b="1" dirty="0" smtClean="0"/>
                        <a:t>C</a:t>
                      </a:r>
                      <a:endParaRPr lang="en-US" sz="2000" b="1" dirty="0"/>
                    </a:p>
                  </a:txBody>
                  <a:tcPr anchor="ctr"/>
                </a:tc>
                <a:tc>
                  <a:txBody>
                    <a:bodyPr/>
                    <a:lstStyle/>
                    <a:p>
                      <a:pPr algn="ctr"/>
                      <a:r>
                        <a:rPr lang="en-US" sz="2000" b="1" dirty="0" smtClean="0"/>
                        <a:t>7</a:t>
                      </a:r>
                      <a:endParaRPr lang="en-US" sz="2000" b="1" dirty="0"/>
                    </a:p>
                  </a:txBody>
                  <a:tcPr anchor="ctr"/>
                </a:tc>
                <a:tc>
                  <a:txBody>
                    <a:bodyPr/>
                    <a:lstStyle/>
                    <a:p>
                      <a:pPr algn="ctr"/>
                      <a:r>
                        <a:rPr lang="en-US" sz="2000" b="1" dirty="0" smtClean="0"/>
                        <a:t>0</a:t>
                      </a:r>
                      <a:endParaRPr lang="en-US" sz="2000" b="1" dirty="0"/>
                    </a:p>
                  </a:txBody>
                  <a:tcPr anchor="ctr"/>
                </a:tc>
                <a:tc>
                  <a:txBody>
                    <a:bodyPr/>
                    <a:lstStyle/>
                    <a:p>
                      <a:pPr algn="ctr"/>
                      <a:r>
                        <a:rPr lang="en-US" sz="2000" b="1" dirty="0" smtClean="0"/>
                        <a:t>6</a:t>
                      </a:r>
                      <a:endParaRPr lang="en-US" sz="2000" b="1" dirty="0"/>
                    </a:p>
                  </a:txBody>
                  <a:tcPr anchor="ctr"/>
                </a:tc>
                <a:tc>
                  <a:txBody>
                    <a:bodyPr/>
                    <a:lstStyle/>
                    <a:p>
                      <a:pPr algn="ctr"/>
                      <a:r>
                        <a:rPr lang="en-US" sz="2000" b="1" dirty="0" smtClean="0"/>
                        <a:t>13</a:t>
                      </a:r>
                      <a:endParaRPr lang="en-US" sz="2000" b="1" dirty="0"/>
                    </a:p>
                  </a:txBody>
                  <a:tcPr anchor="ctr"/>
                </a:tc>
              </a:tr>
            </a:tbl>
          </a:graphicData>
        </a:graphic>
      </p:graphicFrame>
      <p:cxnSp>
        <p:nvCxnSpPr>
          <p:cNvPr id="34" name="直線單箭頭接點 105"/>
          <p:cNvCxnSpPr/>
          <p:nvPr/>
        </p:nvCxnSpPr>
        <p:spPr>
          <a:xfrm flipH="1" flipV="1">
            <a:off x="1066800" y="3499343"/>
            <a:ext cx="23942" cy="239910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35" name="直線單箭頭接點 106"/>
          <p:cNvCxnSpPr/>
          <p:nvPr/>
        </p:nvCxnSpPr>
        <p:spPr>
          <a:xfrm>
            <a:off x="887235" y="5739213"/>
            <a:ext cx="39624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36" name="矩形 107"/>
          <p:cNvSpPr/>
          <p:nvPr/>
        </p:nvSpPr>
        <p:spPr>
          <a:xfrm>
            <a:off x="1368483" y="5276801"/>
            <a:ext cx="825999" cy="424620"/>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3</a:t>
            </a:r>
            <a:endParaRPr lang="en-US" sz="2000" b="1" dirty="0">
              <a:solidFill>
                <a:srgbClr val="000000"/>
              </a:solidFill>
            </a:endParaRPr>
          </a:p>
        </p:txBody>
      </p:sp>
      <p:sp>
        <p:nvSpPr>
          <p:cNvPr id="37" name="矩形 108"/>
          <p:cNvSpPr/>
          <p:nvPr/>
        </p:nvSpPr>
        <p:spPr>
          <a:xfrm>
            <a:off x="1368483" y="4244952"/>
            <a:ext cx="825999" cy="782763"/>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7</a:t>
            </a:r>
            <a:endParaRPr lang="en-US" sz="2000" b="1" dirty="0">
              <a:solidFill>
                <a:srgbClr val="000000"/>
              </a:solidFill>
            </a:endParaRPr>
          </a:p>
        </p:txBody>
      </p:sp>
      <p:sp>
        <p:nvSpPr>
          <p:cNvPr id="38" name="矩形 109"/>
          <p:cNvSpPr/>
          <p:nvPr/>
        </p:nvSpPr>
        <p:spPr>
          <a:xfrm>
            <a:off x="2441667" y="4666079"/>
            <a:ext cx="825999" cy="1035342"/>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8</a:t>
            </a:r>
            <a:endParaRPr lang="en-US" sz="2000" b="1" dirty="0">
              <a:solidFill>
                <a:srgbClr val="000000"/>
              </a:solidFill>
            </a:endParaRPr>
          </a:p>
        </p:txBody>
      </p:sp>
      <p:sp>
        <p:nvSpPr>
          <p:cNvPr id="39" name="矩形 110"/>
          <p:cNvSpPr/>
          <p:nvPr/>
        </p:nvSpPr>
        <p:spPr>
          <a:xfrm>
            <a:off x="2441667" y="3394347"/>
            <a:ext cx="825999" cy="1262528"/>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10</a:t>
            </a:r>
            <a:endParaRPr lang="en-US" sz="2000" b="1" dirty="0">
              <a:solidFill>
                <a:srgbClr val="000000"/>
              </a:solidFill>
            </a:endParaRPr>
          </a:p>
        </p:txBody>
      </p:sp>
      <p:sp>
        <p:nvSpPr>
          <p:cNvPr id="40" name="矩形 111"/>
          <p:cNvSpPr/>
          <p:nvPr/>
        </p:nvSpPr>
        <p:spPr>
          <a:xfrm>
            <a:off x="1369584" y="5050399"/>
            <a:ext cx="823796" cy="220856"/>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sp>
        <p:nvSpPr>
          <p:cNvPr id="41" name="矩形 112"/>
          <p:cNvSpPr/>
          <p:nvPr/>
        </p:nvSpPr>
        <p:spPr>
          <a:xfrm>
            <a:off x="3481350" y="4715510"/>
            <a:ext cx="825999" cy="729981"/>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6</a:t>
            </a:r>
            <a:endParaRPr lang="en-US" sz="2000" b="1" dirty="0">
              <a:solidFill>
                <a:srgbClr val="000000"/>
              </a:solidFill>
            </a:endParaRPr>
          </a:p>
        </p:txBody>
      </p:sp>
      <p:sp>
        <p:nvSpPr>
          <p:cNvPr id="42" name="矩形 113"/>
          <p:cNvSpPr/>
          <p:nvPr/>
        </p:nvSpPr>
        <p:spPr>
          <a:xfrm>
            <a:off x="3482225" y="5468509"/>
            <a:ext cx="824247" cy="217733"/>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grpSp>
        <p:nvGrpSpPr>
          <p:cNvPr id="43" name="群組 114"/>
          <p:cNvGrpSpPr/>
          <p:nvPr/>
        </p:nvGrpSpPr>
        <p:grpSpPr>
          <a:xfrm>
            <a:off x="1390014" y="5733510"/>
            <a:ext cx="2941277" cy="269473"/>
            <a:chOff x="1016883" y="2495167"/>
            <a:chExt cx="2340295" cy="241791"/>
          </a:xfrm>
        </p:grpSpPr>
        <p:sp>
          <p:nvSpPr>
            <p:cNvPr id="44" name="文字方塊 115"/>
            <p:cNvSpPr txBox="1"/>
            <p:nvPr/>
          </p:nvSpPr>
          <p:spPr>
            <a:xfrm>
              <a:off x="1016883" y="2495167"/>
              <a:ext cx="676274" cy="241791"/>
            </a:xfrm>
            <a:prstGeom prst="rect">
              <a:avLst/>
            </a:prstGeom>
            <a:noFill/>
          </p:spPr>
          <p:txBody>
            <a:bodyPr wrap="square" rtlCol="0">
              <a:spAutoFit/>
            </a:bodyPr>
            <a:lstStyle/>
            <a:p>
              <a:r>
                <a:rPr lang="en-US" sz="2000" b="1" dirty="0" smtClean="0"/>
                <a:t>DC 1</a:t>
              </a:r>
              <a:endParaRPr lang="en-US" sz="2000" b="1" dirty="0"/>
            </a:p>
          </p:txBody>
        </p:sp>
        <p:sp>
          <p:nvSpPr>
            <p:cNvPr id="45" name="文字方塊 116"/>
            <p:cNvSpPr txBox="1"/>
            <p:nvPr/>
          </p:nvSpPr>
          <p:spPr>
            <a:xfrm>
              <a:off x="2680904" y="2495167"/>
              <a:ext cx="676274" cy="241791"/>
            </a:xfrm>
            <a:prstGeom prst="rect">
              <a:avLst/>
            </a:prstGeom>
            <a:noFill/>
          </p:spPr>
          <p:txBody>
            <a:bodyPr wrap="square" rtlCol="0">
              <a:spAutoFit/>
            </a:bodyPr>
            <a:lstStyle/>
            <a:p>
              <a:r>
                <a:rPr lang="en-US" sz="2000" b="1" dirty="0" smtClean="0"/>
                <a:t>DC 3</a:t>
              </a:r>
              <a:endParaRPr lang="en-US" sz="2000" b="1" dirty="0"/>
            </a:p>
          </p:txBody>
        </p:sp>
        <p:sp>
          <p:nvSpPr>
            <p:cNvPr id="46" name="文字方塊 117"/>
            <p:cNvSpPr txBox="1"/>
            <p:nvPr/>
          </p:nvSpPr>
          <p:spPr>
            <a:xfrm>
              <a:off x="1845557" y="2495167"/>
              <a:ext cx="676274" cy="241791"/>
            </a:xfrm>
            <a:prstGeom prst="rect">
              <a:avLst/>
            </a:prstGeom>
            <a:noFill/>
          </p:spPr>
          <p:txBody>
            <a:bodyPr wrap="square" rtlCol="0">
              <a:spAutoFit/>
            </a:bodyPr>
            <a:lstStyle/>
            <a:p>
              <a:r>
                <a:rPr lang="en-US" sz="2000" b="1" dirty="0" smtClean="0"/>
                <a:t>DC 2</a:t>
              </a:r>
              <a:endParaRPr lang="en-US" sz="2000" b="1" dirty="0"/>
            </a:p>
          </p:txBody>
        </p:sp>
      </p:grpSp>
      <p:sp>
        <p:nvSpPr>
          <p:cNvPr id="47" name="文字方塊 99"/>
          <p:cNvSpPr txBox="1"/>
          <p:nvPr/>
        </p:nvSpPr>
        <p:spPr>
          <a:xfrm>
            <a:off x="1363328" y="6131534"/>
            <a:ext cx="830052" cy="461665"/>
          </a:xfrm>
          <a:prstGeom prst="rect">
            <a:avLst/>
          </a:prstGeom>
          <a:noFill/>
        </p:spPr>
        <p:txBody>
          <a:bodyPr wrap="square" rtlCol="0">
            <a:spAutoFit/>
          </a:bodyPr>
          <a:lstStyle/>
          <a:p>
            <a:pPr algn="ctr"/>
            <a:r>
              <a:rPr lang="en-US" sz="2400" b="1" smtClean="0"/>
              <a:t>SRPT</a:t>
            </a:r>
            <a:endParaRPr lang="en-US" sz="2400" b="1" dirty="0"/>
          </a:p>
        </p:txBody>
      </p:sp>
      <p:sp>
        <p:nvSpPr>
          <p:cNvPr id="48" name="文字方塊 99"/>
          <p:cNvSpPr txBox="1"/>
          <p:nvPr/>
        </p:nvSpPr>
        <p:spPr>
          <a:xfrm>
            <a:off x="2193380" y="6129809"/>
            <a:ext cx="2302420" cy="461665"/>
          </a:xfrm>
          <a:prstGeom prst="rect">
            <a:avLst/>
          </a:prstGeom>
          <a:noFill/>
        </p:spPr>
        <p:txBody>
          <a:bodyPr wrap="square" rtlCol="0">
            <a:spAutoFit/>
          </a:bodyPr>
          <a:lstStyle/>
          <a:p>
            <a:pPr algn="ctr"/>
            <a:r>
              <a:rPr lang="en-US" sz="2400" b="1" dirty="0" smtClean="0"/>
              <a:t>B</a:t>
            </a:r>
            <a:r>
              <a:rPr lang="en-US" sz="2400" b="1" dirty="0" smtClean="0">
                <a:sym typeface="Wingdings"/>
              </a:rPr>
              <a:t> A C:</a:t>
            </a:r>
            <a:r>
              <a:rPr lang="en-US" sz="2400" b="1" dirty="0" smtClean="0">
                <a:solidFill>
                  <a:srgbClr val="FF0000"/>
                </a:solidFill>
                <a:sym typeface="Wingdings"/>
              </a:rPr>
              <a:t> </a:t>
            </a:r>
            <a:r>
              <a:rPr lang="en-US" sz="2400" b="1" dirty="0" smtClean="0">
                <a:solidFill>
                  <a:srgbClr val="FF0000"/>
                </a:solidFill>
              </a:rPr>
              <a:t>12.3</a:t>
            </a:r>
            <a:endParaRPr lang="en-US" sz="2400" b="1" dirty="0">
              <a:solidFill>
                <a:srgbClr val="FF0000"/>
              </a:solidFill>
            </a:endParaRPr>
          </a:p>
        </p:txBody>
      </p:sp>
      <p:grpSp>
        <p:nvGrpSpPr>
          <p:cNvPr id="4" name="Group 3"/>
          <p:cNvGrpSpPr/>
          <p:nvPr/>
        </p:nvGrpSpPr>
        <p:grpSpPr>
          <a:xfrm>
            <a:off x="4954513" y="3394347"/>
            <a:ext cx="3962400" cy="3197127"/>
            <a:chOff x="4954513" y="3394347"/>
            <a:chExt cx="3962400" cy="3197127"/>
          </a:xfrm>
        </p:grpSpPr>
        <p:grpSp>
          <p:nvGrpSpPr>
            <p:cNvPr id="3" name="Group 2"/>
            <p:cNvGrpSpPr/>
            <p:nvPr/>
          </p:nvGrpSpPr>
          <p:grpSpPr>
            <a:xfrm>
              <a:off x="4954513" y="3394347"/>
              <a:ext cx="3962400" cy="2608636"/>
              <a:chOff x="4954513" y="3394347"/>
              <a:chExt cx="3962400" cy="2608636"/>
            </a:xfrm>
          </p:grpSpPr>
          <p:cxnSp>
            <p:nvCxnSpPr>
              <p:cNvPr id="49" name="直線單箭頭接點 105"/>
              <p:cNvCxnSpPr/>
              <p:nvPr/>
            </p:nvCxnSpPr>
            <p:spPr>
              <a:xfrm flipH="1" flipV="1">
                <a:off x="5134078" y="3499343"/>
                <a:ext cx="23942" cy="239910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50" name="直線單箭頭接點 106"/>
              <p:cNvCxnSpPr/>
              <p:nvPr/>
            </p:nvCxnSpPr>
            <p:spPr>
              <a:xfrm>
                <a:off x="4954513" y="5739213"/>
                <a:ext cx="39624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51" name="矩形 107"/>
              <p:cNvSpPr/>
              <p:nvPr/>
            </p:nvSpPr>
            <p:spPr>
              <a:xfrm>
                <a:off x="5435761" y="4464667"/>
                <a:ext cx="825999" cy="424620"/>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3</a:t>
                </a:r>
                <a:endParaRPr lang="en-US" sz="2000" b="1" dirty="0">
                  <a:solidFill>
                    <a:srgbClr val="000000"/>
                  </a:solidFill>
                </a:endParaRPr>
              </a:p>
            </p:txBody>
          </p:sp>
          <p:sp>
            <p:nvSpPr>
              <p:cNvPr id="52" name="矩形 108"/>
              <p:cNvSpPr/>
              <p:nvPr/>
            </p:nvSpPr>
            <p:spPr>
              <a:xfrm>
                <a:off x="5435761" y="4908454"/>
                <a:ext cx="825999" cy="782763"/>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7</a:t>
                </a:r>
                <a:endParaRPr lang="en-US" sz="2000" b="1" dirty="0">
                  <a:solidFill>
                    <a:srgbClr val="000000"/>
                  </a:solidFill>
                </a:endParaRPr>
              </a:p>
            </p:txBody>
          </p:sp>
          <p:sp>
            <p:nvSpPr>
              <p:cNvPr id="53" name="矩形 109"/>
              <p:cNvSpPr/>
              <p:nvPr/>
            </p:nvSpPr>
            <p:spPr>
              <a:xfrm>
                <a:off x="6508945" y="4666079"/>
                <a:ext cx="825999" cy="1035342"/>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8</a:t>
                </a:r>
                <a:endParaRPr lang="en-US" sz="2000" b="1" dirty="0">
                  <a:solidFill>
                    <a:srgbClr val="000000"/>
                  </a:solidFill>
                </a:endParaRPr>
              </a:p>
            </p:txBody>
          </p:sp>
          <p:sp>
            <p:nvSpPr>
              <p:cNvPr id="54" name="矩形 110"/>
              <p:cNvSpPr/>
              <p:nvPr/>
            </p:nvSpPr>
            <p:spPr>
              <a:xfrm>
                <a:off x="6508945" y="3394347"/>
                <a:ext cx="825999" cy="1262528"/>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10</a:t>
                </a:r>
                <a:endParaRPr lang="en-US" sz="2000" b="1" dirty="0">
                  <a:solidFill>
                    <a:srgbClr val="000000"/>
                  </a:solidFill>
                </a:endParaRPr>
              </a:p>
            </p:txBody>
          </p:sp>
          <p:sp>
            <p:nvSpPr>
              <p:cNvPr id="55" name="矩形 111"/>
              <p:cNvSpPr/>
              <p:nvPr/>
            </p:nvSpPr>
            <p:spPr>
              <a:xfrm>
                <a:off x="5436863" y="4237421"/>
                <a:ext cx="823796" cy="220856"/>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sp>
            <p:nvSpPr>
              <p:cNvPr id="56" name="矩形 112"/>
              <p:cNvSpPr/>
              <p:nvPr/>
            </p:nvSpPr>
            <p:spPr>
              <a:xfrm>
                <a:off x="7548630" y="4971878"/>
                <a:ext cx="825999" cy="729981"/>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6</a:t>
                </a:r>
                <a:endParaRPr lang="en-US" sz="2000" b="1" dirty="0">
                  <a:solidFill>
                    <a:srgbClr val="000000"/>
                  </a:solidFill>
                </a:endParaRPr>
              </a:p>
            </p:txBody>
          </p:sp>
          <p:sp>
            <p:nvSpPr>
              <p:cNvPr id="57" name="矩形 113"/>
              <p:cNvSpPr/>
              <p:nvPr/>
            </p:nvSpPr>
            <p:spPr>
              <a:xfrm>
                <a:off x="7558854" y="4722494"/>
                <a:ext cx="824247" cy="217733"/>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grpSp>
            <p:nvGrpSpPr>
              <p:cNvPr id="58" name="群組 114"/>
              <p:cNvGrpSpPr/>
              <p:nvPr/>
            </p:nvGrpSpPr>
            <p:grpSpPr>
              <a:xfrm>
                <a:off x="5457292" y="5733510"/>
                <a:ext cx="2941277" cy="269473"/>
                <a:chOff x="1016883" y="2495167"/>
                <a:chExt cx="2340295" cy="241791"/>
              </a:xfrm>
            </p:grpSpPr>
            <p:sp>
              <p:nvSpPr>
                <p:cNvPr id="59" name="文字方塊 115"/>
                <p:cNvSpPr txBox="1"/>
                <p:nvPr/>
              </p:nvSpPr>
              <p:spPr>
                <a:xfrm>
                  <a:off x="1016883" y="2495167"/>
                  <a:ext cx="676274" cy="241791"/>
                </a:xfrm>
                <a:prstGeom prst="rect">
                  <a:avLst/>
                </a:prstGeom>
                <a:noFill/>
              </p:spPr>
              <p:txBody>
                <a:bodyPr wrap="square" rtlCol="0">
                  <a:spAutoFit/>
                </a:bodyPr>
                <a:lstStyle/>
                <a:p>
                  <a:r>
                    <a:rPr lang="en-US" sz="2000" b="1" dirty="0" smtClean="0"/>
                    <a:t>DC 1</a:t>
                  </a:r>
                  <a:endParaRPr lang="en-US" sz="2000" b="1" dirty="0"/>
                </a:p>
              </p:txBody>
            </p:sp>
            <p:sp>
              <p:nvSpPr>
                <p:cNvPr id="60" name="文字方塊 116"/>
                <p:cNvSpPr txBox="1"/>
                <p:nvPr/>
              </p:nvSpPr>
              <p:spPr>
                <a:xfrm>
                  <a:off x="2680904" y="2495167"/>
                  <a:ext cx="676274" cy="241791"/>
                </a:xfrm>
                <a:prstGeom prst="rect">
                  <a:avLst/>
                </a:prstGeom>
                <a:noFill/>
              </p:spPr>
              <p:txBody>
                <a:bodyPr wrap="square" rtlCol="0">
                  <a:spAutoFit/>
                </a:bodyPr>
                <a:lstStyle/>
                <a:p>
                  <a:r>
                    <a:rPr lang="en-US" sz="2000" b="1" dirty="0" smtClean="0"/>
                    <a:t>DC 3</a:t>
                  </a:r>
                  <a:endParaRPr lang="en-US" sz="2000" b="1" dirty="0"/>
                </a:p>
              </p:txBody>
            </p:sp>
            <p:sp>
              <p:nvSpPr>
                <p:cNvPr id="61" name="文字方塊 117"/>
                <p:cNvSpPr txBox="1"/>
                <p:nvPr/>
              </p:nvSpPr>
              <p:spPr>
                <a:xfrm>
                  <a:off x="1845557" y="2495167"/>
                  <a:ext cx="676274" cy="241791"/>
                </a:xfrm>
                <a:prstGeom prst="rect">
                  <a:avLst/>
                </a:prstGeom>
                <a:noFill/>
              </p:spPr>
              <p:txBody>
                <a:bodyPr wrap="square" rtlCol="0">
                  <a:spAutoFit/>
                </a:bodyPr>
                <a:lstStyle/>
                <a:p>
                  <a:r>
                    <a:rPr lang="en-US" sz="2000" b="1" dirty="0" smtClean="0"/>
                    <a:t>DC 2</a:t>
                  </a:r>
                  <a:endParaRPr lang="en-US" sz="2000" b="1" dirty="0"/>
                </a:p>
              </p:txBody>
            </p:sp>
          </p:grpSp>
        </p:grpSp>
        <p:sp>
          <p:nvSpPr>
            <p:cNvPr id="63" name="文字方塊 99"/>
            <p:cNvSpPr txBox="1"/>
            <p:nvPr/>
          </p:nvSpPr>
          <p:spPr>
            <a:xfrm>
              <a:off x="4954514" y="6129809"/>
              <a:ext cx="3732286" cy="461665"/>
            </a:xfrm>
            <a:prstGeom prst="rect">
              <a:avLst/>
            </a:prstGeom>
            <a:noFill/>
          </p:spPr>
          <p:txBody>
            <a:bodyPr wrap="square" rtlCol="0">
              <a:spAutoFit/>
            </a:bodyPr>
            <a:lstStyle/>
            <a:p>
              <a:pPr algn="ctr"/>
              <a:r>
                <a:rPr lang="en-US" sz="2400" b="1" smtClean="0">
                  <a:solidFill>
                    <a:srgbClr val="0000FF"/>
                  </a:solidFill>
                </a:rPr>
                <a:t>Optimal  C</a:t>
              </a:r>
              <a:r>
                <a:rPr lang="en-US" sz="2400" b="1" smtClean="0">
                  <a:solidFill>
                    <a:srgbClr val="0000FF"/>
                  </a:solidFill>
                  <a:sym typeface="Wingdings"/>
                </a:rPr>
                <a:t>BA</a:t>
              </a:r>
              <a:r>
                <a:rPr lang="en-US" sz="2400" b="1" smtClean="0">
                  <a:solidFill>
                    <a:srgbClr val="0000FF"/>
                  </a:solidFill>
                </a:rPr>
                <a:t>: </a:t>
              </a:r>
              <a:r>
                <a:rPr lang="en-US" sz="2400" b="1" dirty="0" smtClean="0">
                  <a:solidFill>
                    <a:srgbClr val="0000FF"/>
                  </a:solidFill>
                </a:rPr>
                <a:t>11.7</a:t>
              </a:r>
              <a:endParaRPr lang="en-US" sz="2400" b="1" dirty="0">
                <a:solidFill>
                  <a:srgbClr val="0000FF"/>
                </a:solidFill>
              </a:endParaRPr>
            </a:p>
          </p:txBody>
        </p:sp>
      </p:grpSp>
    </p:spTree>
    <p:extLst>
      <p:ext uri="{BB962C8B-B14F-4D97-AF65-F5344CB8AC3E}">
        <p14:creationId xmlns:p14="http://schemas.microsoft.com/office/powerpoint/2010/main" val="2560664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linds(horizontal)">
                                      <p:cBhvr>
                                        <p:cTn id="7" dur="500"/>
                                        <p:tgtEl>
                                          <p:spTgt spid="34"/>
                                        </p:tgtEl>
                                      </p:cBhvr>
                                    </p:animEffect>
                                  </p:childTnLst>
                                </p:cTn>
                              </p:par>
                              <p:par>
                                <p:cTn id="8" presetID="3" presetClass="entr" presetSubtype="10" fill="hold"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blinds(horizontal)">
                                      <p:cBhvr>
                                        <p:cTn id="10" dur="500"/>
                                        <p:tgtEl>
                                          <p:spTgt spid="35"/>
                                        </p:tgtEl>
                                      </p:cBhvr>
                                    </p:animEffect>
                                  </p:childTnLst>
                                </p:cTn>
                              </p:par>
                              <p:par>
                                <p:cTn id="11" presetID="3" presetClass="entr" presetSubtype="10" fill="hold" nodeType="with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blinds(horizontal)">
                                      <p:cBhvr>
                                        <p:cTn id="13" dur="500"/>
                                        <p:tgtEl>
                                          <p:spTgt spid="43"/>
                                        </p:tgtEl>
                                      </p:cBhvr>
                                    </p:animEffect>
                                  </p:childTnLst>
                                </p:cTn>
                              </p:par>
                              <p:par>
                                <p:cTn id="14" presetID="3" presetClass="entr" presetSubtype="10" fill="hold" nodeType="withEffect">
                                  <p:stCondLst>
                                    <p:cond delay="0"/>
                                  </p:stCondLst>
                                  <p:childTnLst>
                                    <p:set>
                                      <p:cBhvr>
                                        <p:cTn id="15" dur="1" fill="hold">
                                          <p:stCondLst>
                                            <p:cond delay="0"/>
                                          </p:stCondLst>
                                        </p:cTn>
                                        <p:tgtEl>
                                          <p:spTgt spid="47">
                                            <p:txEl>
                                              <p:pRg st="0" end="0"/>
                                            </p:txEl>
                                          </p:spTgt>
                                        </p:tgtEl>
                                        <p:attrNameLst>
                                          <p:attrName>style.visibility</p:attrName>
                                        </p:attrNameLst>
                                      </p:cBhvr>
                                      <p:to>
                                        <p:strVal val="visible"/>
                                      </p:to>
                                    </p:set>
                                    <p:animEffect transition="in" filter="blinds(horizontal)">
                                      <p:cBhvr>
                                        <p:cTn id="16" dur="500"/>
                                        <p:tgtEl>
                                          <p:spTgt spid="4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checkerboard(across)">
                                      <p:cBhvr>
                                        <p:cTn id="21" dur="500"/>
                                        <p:tgtEl>
                                          <p:spTgt spid="36"/>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checkerboard(across)">
                                      <p:cBhvr>
                                        <p:cTn id="24" dur="500"/>
                                        <p:tgtEl>
                                          <p:spTgt spid="38"/>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checkerboard(across)">
                                      <p:cBhvr>
                                        <p:cTn id="29" dur="500"/>
                                        <p:tgtEl>
                                          <p:spTgt spid="40"/>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checkerboard(across)">
                                      <p:cBhvr>
                                        <p:cTn id="32" dur="500"/>
                                        <p:tgtEl>
                                          <p:spTgt spid="39"/>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checkerboard(across)">
                                      <p:cBhvr>
                                        <p:cTn id="35" dur="500"/>
                                        <p:tgtEl>
                                          <p:spTgt spid="42"/>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checkerboard(across)">
                                      <p:cBhvr>
                                        <p:cTn id="40" dur="500"/>
                                        <p:tgtEl>
                                          <p:spTgt spid="37"/>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checkerboard(across)">
                                      <p:cBhvr>
                                        <p:cTn id="43" dur="500"/>
                                        <p:tgtEl>
                                          <p:spTgt spid="41"/>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48">
                                            <p:txEl>
                                              <p:pRg st="0" end="0"/>
                                            </p:txEl>
                                          </p:spTgt>
                                        </p:tgtEl>
                                        <p:attrNameLst>
                                          <p:attrName>style.visibility</p:attrName>
                                        </p:attrNameLst>
                                      </p:cBhvr>
                                      <p:to>
                                        <p:strVal val="visible"/>
                                      </p:to>
                                    </p:set>
                                    <p:animEffect transition="in" filter="blinds(horizontal)">
                                      <p:cBhvr>
                                        <p:cTn id="48" dur="500"/>
                                        <p:tgtEl>
                                          <p:spTgt spid="48">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nodeType="click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blinds(horizontal)">
                                      <p:cBhvr>
                                        <p:cTn id="5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40" grpId="0" animBg="1"/>
      <p:bldP spid="41" grpId="0" animBg="1"/>
      <p:bldP spid="4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Reordering-based Approach</a:t>
            </a:r>
          </a:p>
        </p:txBody>
      </p:sp>
      <p:sp>
        <p:nvSpPr>
          <p:cNvPr id="3" name="Content Placeholder 2"/>
          <p:cNvSpPr>
            <a:spLocks noGrp="1"/>
          </p:cNvSpPr>
          <p:nvPr>
            <p:ph idx="1"/>
          </p:nvPr>
        </p:nvSpPr>
        <p:spPr>
          <a:xfrm>
            <a:off x="457200" y="1457271"/>
            <a:ext cx="8229600" cy="2919082"/>
          </a:xfrm>
        </p:spPr>
        <p:txBody>
          <a:bodyPr/>
          <a:lstStyle/>
          <a:p>
            <a:r>
              <a:rPr lang="en-US" dirty="0" smtClean="0"/>
              <a:t>Design insights</a:t>
            </a:r>
          </a:p>
          <a:p>
            <a:pPr lvl="1"/>
            <a:r>
              <a:rPr lang="en-US" dirty="0" smtClean="0"/>
              <a:t>Job has </a:t>
            </a:r>
            <a:r>
              <a:rPr lang="en-US" dirty="0"/>
              <a:t>bottleneck</a:t>
            </a:r>
          </a:p>
          <a:p>
            <a:pPr lvl="1"/>
            <a:r>
              <a:rPr lang="en-US" dirty="0"/>
              <a:t>Tasks can be delayed until the </a:t>
            </a:r>
            <a:r>
              <a:rPr lang="en-US" dirty="0" smtClean="0"/>
              <a:t>bottleneck</a:t>
            </a:r>
          </a:p>
          <a:p>
            <a:r>
              <a:rPr lang="en-US" dirty="0" smtClean="0">
                <a:solidFill>
                  <a:srgbClr val="0000FF"/>
                </a:solidFill>
              </a:rPr>
              <a:t>Adjust the job order based on bottleneck</a:t>
            </a:r>
          </a:p>
        </p:txBody>
      </p:sp>
      <p:cxnSp>
        <p:nvCxnSpPr>
          <p:cNvPr id="17" name="直線單箭頭接點 105"/>
          <p:cNvCxnSpPr/>
          <p:nvPr/>
        </p:nvCxnSpPr>
        <p:spPr>
          <a:xfrm flipV="1">
            <a:off x="2794307" y="3910235"/>
            <a:ext cx="11625" cy="2708663"/>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8" name="直線單箭頭接點 106"/>
          <p:cNvCxnSpPr/>
          <p:nvPr/>
        </p:nvCxnSpPr>
        <p:spPr>
          <a:xfrm>
            <a:off x="2590800" y="6459666"/>
            <a:ext cx="39624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9" name="矩形 107"/>
          <p:cNvSpPr/>
          <p:nvPr/>
        </p:nvSpPr>
        <p:spPr>
          <a:xfrm>
            <a:off x="3072048" y="5997254"/>
            <a:ext cx="825999" cy="424620"/>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3</a:t>
            </a:r>
            <a:endParaRPr lang="en-US" sz="2000" b="1" dirty="0">
              <a:solidFill>
                <a:srgbClr val="000000"/>
              </a:solidFill>
            </a:endParaRPr>
          </a:p>
        </p:txBody>
      </p:sp>
      <p:sp>
        <p:nvSpPr>
          <p:cNvPr id="20" name="矩形 108"/>
          <p:cNvSpPr/>
          <p:nvPr/>
        </p:nvSpPr>
        <p:spPr>
          <a:xfrm>
            <a:off x="3072048" y="4965405"/>
            <a:ext cx="825999" cy="782763"/>
          </a:xfrm>
          <a:prstGeom prst="rect">
            <a:avLst/>
          </a:prstGeom>
          <a:solidFill>
            <a:schemeClr val="accent6">
              <a:lumMod val="60000"/>
              <a:lumOff val="4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7</a:t>
            </a:r>
            <a:endParaRPr lang="en-US" sz="2000" b="1" dirty="0">
              <a:solidFill>
                <a:srgbClr val="000000"/>
              </a:solidFill>
            </a:endParaRPr>
          </a:p>
        </p:txBody>
      </p:sp>
      <p:sp>
        <p:nvSpPr>
          <p:cNvPr id="21" name="矩形 109"/>
          <p:cNvSpPr/>
          <p:nvPr/>
        </p:nvSpPr>
        <p:spPr>
          <a:xfrm>
            <a:off x="4145232" y="5386532"/>
            <a:ext cx="825999" cy="1035342"/>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8</a:t>
            </a:r>
            <a:endParaRPr lang="en-US" sz="2000" b="1" dirty="0">
              <a:solidFill>
                <a:srgbClr val="000000"/>
              </a:solidFill>
            </a:endParaRPr>
          </a:p>
        </p:txBody>
      </p:sp>
      <p:sp>
        <p:nvSpPr>
          <p:cNvPr id="22" name="矩形 110"/>
          <p:cNvSpPr/>
          <p:nvPr/>
        </p:nvSpPr>
        <p:spPr>
          <a:xfrm>
            <a:off x="4145232" y="4114800"/>
            <a:ext cx="825999" cy="1262528"/>
          </a:xfrm>
          <a:prstGeom prst="rect">
            <a:avLst/>
          </a:prstGeom>
          <a:solidFill>
            <a:srgbClr val="FF00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chemeClr val="bg1"/>
                </a:solidFill>
              </a:rPr>
              <a:t>A: 10</a:t>
            </a:r>
            <a:endParaRPr lang="en-US" sz="2000" b="1" dirty="0">
              <a:solidFill>
                <a:schemeClr val="bg1"/>
              </a:solidFill>
            </a:endParaRPr>
          </a:p>
        </p:txBody>
      </p:sp>
      <p:sp>
        <p:nvSpPr>
          <p:cNvPr id="23" name="矩形 111"/>
          <p:cNvSpPr/>
          <p:nvPr/>
        </p:nvSpPr>
        <p:spPr>
          <a:xfrm>
            <a:off x="3073149" y="5770852"/>
            <a:ext cx="823796" cy="220856"/>
          </a:xfrm>
          <a:prstGeom prst="rect">
            <a:avLst/>
          </a:prstGeom>
          <a:solidFill>
            <a:srgbClr val="FF00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chemeClr val="bg1"/>
                </a:solidFill>
              </a:rPr>
              <a:t>A: 1</a:t>
            </a:r>
            <a:endParaRPr lang="en-US" sz="2000" b="1" dirty="0">
              <a:solidFill>
                <a:schemeClr val="bg1"/>
              </a:solidFill>
            </a:endParaRPr>
          </a:p>
        </p:txBody>
      </p:sp>
      <p:sp>
        <p:nvSpPr>
          <p:cNvPr id="24" name="矩形 112"/>
          <p:cNvSpPr/>
          <p:nvPr/>
        </p:nvSpPr>
        <p:spPr>
          <a:xfrm>
            <a:off x="5184915" y="5435963"/>
            <a:ext cx="825999" cy="729981"/>
          </a:xfrm>
          <a:prstGeom prst="rect">
            <a:avLst/>
          </a:prstGeom>
          <a:solidFill>
            <a:schemeClr val="accent6">
              <a:lumMod val="60000"/>
              <a:lumOff val="4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6</a:t>
            </a:r>
            <a:endParaRPr lang="en-US" sz="2000" b="1" dirty="0">
              <a:solidFill>
                <a:srgbClr val="000000"/>
              </a:solidFill>
            </a:endParaRPr>
          </a:p>
        </p:txBody>
      </p:sp>
      <p:sp>
        <p:nvSpPr>
          <p:cNvPr id="25" name="矩形 113"/>
          <p:cNvSpPr/>
          <p:nvPr/>
        </p:nvSpPr>
        <p:spPr>
          <a:xfrm>
            <a:off x="5185790" y="6188962"/>
            <a:ext cx="824247" cy="217733"/>
          </a:xfrm>
          <a:prstGeom prst="rect">
            <a:avLst/>
          </a:prstGeom>
          <a:solidFill>
            <a:srgbClr val="FF00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chemeClr val="bg1"/>
                </a:solidFill>
              </a:rPr>
              <a:t>A: 1</a:t>
            </a:r>
            <a:endParaRPr lang="en-US" sz="2000" b="1" dirty="0">
              <a:solidFill>
                <a:schemeClr val="bg1"/>
              </a:solidFill>
            </a:endParaRPr>
          </a:p>
        </p:txBody>
      </p:sp>
      <p:grpSp>
        <p:nvGrpSpPr>
          <p:cNvPr id="26" name="群組 114"/>
          <p:cNvGrpSpPr/>
          <p:nvPr/>
        </p:nvGrpSpPr>
        <p:grpSpPr>
          <a:xfrm>
            <a:off x="3093579" y="6453963"/>
            <a:ext cx="2941277" cy="269473"/>
            <a:chOff x="1016883" y="2495167"/>
            <a:chExt cx="2340295" cy="241791"/>
          </a:xfrm>
        </p:grpSpPr>
        <p:sp>
          <p:nvSpPr>
            <p:cNvPr id="27" name="文字方塊 115"/>
            <p:cNvSpPr txBox="1"/>
            <p:nvPr/>
          </p:nvSpPr>
          <p:spPr>
            <a:xfrm>
              <a:off x="1016883" y="2495167"/>
              <a:ext cx="676274" cy="241791"/>
            </a:xfrm>
            <a:prstGeom prst="rect">
              <a:avLst/>
            </a:prstGeom>
            <a:noFill/>
          </p:spPr>
          <p:txBody>
            <a:bodyPr wrap="square" rtlCol="0">
              <a:spAutoFit/>
            </a:bodyPr>
            <a:lstStyle/>
            <a:p>
              <a:r>
                <a:rPr lang="en-US" sz="2000" b="1" dirty="0" smtClean="0"/>
                <a:t>DC 1</a:t>
              </a:r>
              <a:endParaRPr lang="en-US" sz="2000" b="1" dirty="0"/>
            </a:p>
          </p:txBody>
        </p:sp>
        <p:sp>
          <p:nvSpPr>
            <p:cNvPr id="28" name="文字方塊 116"/>
            <p:cNvSpPr txBox="1"/>
            <p:nvPr/>
          </p:nvSpPr>
          <p:spPr>
            <a:xfrm>
              <a:off x="2680904" y="2495167"/>
              <a:ext cx="676274" cy="241791"/>
            </a:xfrm>
            <a:prstGeom prst="rect">
              <a:avLst/>
            </a:prstGeom>
            <a:noFill/>
          </p:spPr>
          <p:txBody>
            <a:bodyPr wrap="square" rtlCol="0">
              <a:spAutoFit/>
            </a:bodyPr>
            <a:lstStyle/>
            <a:p>
              <a:r>
                <a:rPr lang="en-US" sz="2000" b="1" dirty="0" smtClean="0"/>
                <a:t>DC 3</a:t>
              </a:r>
              <a:endParaRPr lang="en-US" sz="2000" b="1" dirty="0"/>
            </a:p>
          </p:txBody>
        </p:sp>
        <p:sp>
          <p:nvSpPr>
            <p:cNvPr id="29" name="文字方塊 117"/>
            <p:cNvSpPr txBox="1"/>
            <p:nvPr/>
          </p:nvSpPr>
          <p:spPr>
            <a:xfrm>
              <a:off x="1845557" y="2495167"/>
              <a:ext cx="676274" cy="241791"/>
            </a:xfrm>
            <a:prstGeom prst="rect">
              <a:avLst/>
            </a:prstGeom>
            <a:noFill/>
          </p:spPr>
          <p:txBody>
            <a:bodyPr wrap="square" rtlCol="0">
              <a:spAutoFit/>
            </a:bodyPr>
            <a:lstStyle/>
            <a:p>
              <a:r>
                <a:rPr lang="en-US" sz="2000" b="1" dirty="0" smtClean="0"/>
                <a:t>DC 2</a:t>
              </a:r>
              <a:endParaRPr lang="en-US" sz="2000" b="1" dirty="0"/>
            </a:p>
          </p:txBody>
        </p:sp>
      </p:grpSp>
      <p:cxnSp>
        <p:nvCxnSpPr>
          <p:cNvPr id="35" name="Straight Connector 34"/>
          <p:cNvCxnSpPr/>
          <p:nvPr/>
        </p:nvCxnSpPr>
        <p:spPr>
          <a:xfrm>
            <a:off x="3072048" y="4114800"/>
            <a:ext cx="3252552" cy="0"/>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324600" y="3910235"/>
            <a:ext cx="2514600" cy="461665"/>
          </a:xfrm>
          <a:prstGeom prst="rect">
            <a:avLst/>
          </a:prstGeom>
          <a:noFill/>
        </p:spPr>
        <p:txBody>
          <a:bodyPr wrap="square" rtlCol="0">
            <a:spAutoFit/>
          </a:bodyPr>
          <a:lstStyle/>
          <a:p>
            <a:r>
              <a:rPr lang="en-US" sz="2400" dirty="0" smtClean="0">
                <a:solidFill>
                  <a:srgbClr val="FF0000"/>
                </a:solidFill>
              </a:rPr>
              <a:t>Job A’s bottleneck</a:t>
            </a:r>
            <a:endParaRPr lang="en-US" sz="2400" dirty="0">
              <a:solidFill>
                <a:srgbClr val="FF0000"/>
              </a:solidFill>
            </a:endParaRPr>
          </a:p>
        </p:txBody>
      </p:sp>
    </p:spTree>
    <p:extLst>
      <p:ext uri="{BB962C8B-B14F-4D97-AF65-F5344CB8AC3E}">
        <p14:creationId xmlns:p14="http://schemas.microsoft.com/office/powerpoint/2010/main" val="1693485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1371600" y="4114800"/>
            <a:ext cx="1962150" cy="923330"/>
          </a:xfrm>
          <a:prstGeom prst="rect">
            <a:avLst/>
          </a:prstGeom>
          <a:noFill/>
        </p:spPr>
        <p:txBody>
          <a:bodyPr wrap="square" rtlCol="0">
            <a:spAutoFit/>
          </a:bodyPr>
          <a:lstStyle/>
          <a:p>
            <a:r>
              <a:rPr lang="en-US" b="1" dirty="0" smtClean="0"/>
              <a:t>SRPT</a:t>
            </a:r>
          </a:p>
          <a:p>
            <a:pPr marL="285750" indent="-285750">
              <a:buFont typeface="Arial" panose="020B0604020202020204" pitchFamily="34" charset="0"/>
              <a:buChar char="•"/>
            </a:pPr>
            <a:r>
              <a:rPr lang="en-US" dirty="0"/>
              <a:t>B</a:t>
            </a:r>
            <a:r>
              <a:rPr lang="en-US" dirty="0" smtClean="0"/>
              <a:t> </a:t>
            </a:r>
            <a:r>
              <a:rPr lang="en-US" dirty="0" smtClean="0">
                <a:sym typeface="Wingdings" panose="05000000000000000000" pitchFamily="2" charset="2"/>
              </a:rPr>
              <a:t> A  C</a:t>
            </a:r>
          </a:p>
          <a:p>
            <a:pPr marL="285750" indent="-285750">
              <a:buFont typeface="Arial" panose="020B0604020202020204" pitchFamily="34" charset="0"/>
              <a:buChar char="•"/>
            </a:pPr>
            <a:r>
              <a:rPr lang="en-US" dirty="0" smtClean="0">
                <a:sym typeface="Wingdings" panose="05000000000000000000" pitchFamily="2" charset="2"/>
              </a:rPr>
              <a:t>Average: 12.3</a:t>
            </a:r>
          </a:p>
        </p:txBody>
      </p:sp>
      <p:sp>
        <p:nvSpPr>
          <p:cNvPr id="120" name="文字方塊 119"/>
          <p:cNvSpPr txBox="1"/>
          <p:nvPr/>
        </p:nvSpPr>
        <p:spPr>
          <a:xfrm>
            <a:off x="1371600" y="5170893"/>
            <a:ext cx="1962150" cy="923330"/>
          </a:xfrm>
          <a:prstGeom prst="rect">
            <a:avLst/>
          </a:prstGeom>
          <a:noFill/>
        </p:spPr>
        <p:txBody>
          <a:bodyPr wrap="square" rtlCol="0">
            <a:spAutoFit/>
          </a:bodyPr>
          <a:lstStyle/>
          <a:p>
            <a:r>
              <a:rPr lang="en-US" b="1" dirty="0" smtClean="0">
                <a:solidFill>
                  <a:srgbClr val="0000FF"/>
                </a:solidFill>
              </a:rPr>
              <a:t>Reordering</a:t>
            </a:r>
          </a:p>
          <a:p>
            <a:pPr marL="285750" indent="-285750">
              <a:buFont typeface="Arial" panose="020B0604020202020204" pitchFamily="34" charset="0"/>
              <a:buChar char="•"/>
            </a:pPr>
            <a:r>
              <a:rPr lang="en-US" dirty="0">
                <a:solidFill>
                  <a:srgbClr val="0000FF"/>
                </a:solidFill>
              </a:rPr>
              <a:t>B</a:t>
            </a:r>
            <a:r>
              <a:rPr lang="en-US" dirty="0" smtClean="0">
                <a:solidFill>
                  <a:srgbClr val="0000FF"/>
                </a:solidFill>
              </a:rPr>
              <a:t> </a:t>
            </a:r>
            <a:r>
              <a:rPr lang="en-US" dirty="0" smtClean="0">
                <a:solidFill>
                  <a:srgbClr val="0000FF"/>
                </a:solidFill>
                <a:sym typeface="Wingdings" panose="05000000000000000000" pitchFamily="2" charset="2"/>
              </a:rPr>
              <a:t> C  A</a:t>
            </a:r>
          </a:p>
          <a:p>
            <a:pPr marL="285750" indent="-285750">
              <a:buFont typeface="Arial" panose="020B0604020202020204" pitchFamily="34" charset="0"/>
              <a:buChar char="•"/>
            </a:pPr>
            <a:r>
              <a:rPr lang="en-US" dirty="0" smtClean="0">
                <a:solidFill>
                  <a:srgbClr val="0000FF"/>
                </a:solidFill>
                <a:sym typeface="Wingdings" panose="05000000000000000000" pitchFamily="2" charset="2"/>
              </a:rPr>
              <a:t>Average: 12</a:t>
            </a:r>
          </a:p>
        </p:txBody>
      </p:sp>
      <p:sp>
        <p:nvSpPr>
          <p:cNvPr id="5" name="標題 4"/>
          <p:cNvSpPr>
            <a:spLocks noGrp="1"/>
          </p:cNvSpPr>
          <p:nvPr>
            <p:ph type="title"/>
          </p:nvPr>
        </p:nvSpPr>
        <p:spPr>
          <a:xfrm>
            <a:off x="457200" y="274638"/>
            <a:ext cx="8229600" cy="868362"/>
          </a:xfrm>
        </p:spPr>
        <p:txBody>
          <a:bodyPr/>
          <a:lstStyle/>
          <a:p>
            <a:r>
              <a:rPr lang="en-US" dirty="0" smtClean="0"/>
              <a:t>Reordering Algorithm</a:t>
            </a:r>
            <a:endParaRPr lang="en-US" dirty="0"/>
          </a:p>
        </p:txBody>
      </p:sp>
      <p:sp>
        <p:nvSpPr>
          <p:cNvPr id="6" name="內容版面配置區 5"/>
          <p:cNvSpPr>
            <a:spLocks noGrp="1"/>
          </p:cNvSpPr>
          <p:nvPr>
            <p:ph idx="1"/>
          </p:nvPr>
        </p:nvSpPr>
        <p:spPr>
          <a:xfrm>
            <a:off x="609600" y="1219201"/>
            <a:ext cx="8050226" cy="2649751"/>
          </a:xfrm>
        </p:spPr>
        <p:txBody>
          <a:bodyPr>
            <a:normAutofit fontScale="92500"/>
          </a:bodyPr>
          <a:lstStyle/>
          <a:p>
            <a:pPr marL="285750" indent="-285750">
              <a:buFont typeface="Arial" charset="0"/>
              <a:buChar char="•"/>
            </a:pPr>
            <a:r>
              <a:rPr lang="en-US" sz="2800" dirty="0" smtClean="0"/>
              <a:t>Iteratively select </a:t>
            </a:r>
            <a:r>
              <a:rPr lang="en-US" sz="2800" dirty="0" smtClean="0">
                <a:solidFill>
                  <a:srgbClr val="0000FF"/>
                </a:solidFill>
              </a:rPr>
              <a:t>“delay-able” </a:t>
            </a:r>
            <a:r>
              <a:rPr lang="en-US" sz="2800" dirty="0" smtClean="0"/>
              <a:t>job </a:t>
            </a:r>
          </a:p>
          <a:p>
            <a:pPr marL="800100" lvl="1" indent="-342900">
              <a:buFont typeface="+mj-lt"/>
              <a:buAutoNum type="arabicPeriod"/>
            </a:pPr>
            <a:r>
              <a:rPr lang="en-US" sz="1800" dirty="0" smtClean="0"/>
              <a:t>Identify the last set job at the most-loaded datacenter.</a:t>
            </a:r>
          </a:p>
          <a:p>
            <a:pPr marL="800100" lvl="1" indent="-342900">
              <a:buFont typeface="+mj-lt"/>
              <a:buAutoNum type="arabicPeriod"/>
            </a:pPr>
            <a:r>
              <a:rPr lang="en-US" sz="1800" dirty="0" smtClean="0"/>
              <a:t>Delay the tasks won’t hurt its job completion time.</a:t>
            </a:r>
          </a:p>
          <a:p>
            <a:pPr marL="800100" lvl="1" indent="-342900">
              <a:buFont typeface="+mj-lt"/>
              <a:buAutoNum type="arabicPeriod"/>
            </a:pPr>
            <a:r>
              <a:rPr lang="en-US" sz="1800" dirty="0" smtClean="0"/>
              <a:t>Continue until all jobs are selected.</a:t>
            </a:r>
          </a:p>
          <a:p>
            <a:pPr marL="285750" indent="-285750">
              <a:buFont typeface="Arial" charset="0"/>
              <a:buChar char="•"/>
            </a:pPr>
            <a:r>
              <a:rPr lang="en-US" sz="2800" dirty="0" smtClean="0">
                <a:solidFill>
                  <a:srgbClr val="0000FF"/>
                </a:solidFill>
              </a:rPr>
              <a:t>Light-weight add-on; won’t degrade job’s completion</a:t>
            </a:r>
          </a:p>
          <a:p>
            <a:pPr marL="285750" indent="-285750">
              <a:buFont typeface="Arial" charset="0"/>
              <a:buChar char="•"/>
            </a:pPr>
            <a:r>
              <a:rPr lang="en-US" sz="2800" dirty="0">
                <a:solidFill>
                  <a:srgbClr val="0000FF"/>
                </a:solidFill>
              </a:rPr>
              <a:t>C</a:t>
            </a:r>
            <a:r>
              <a:rPr lang="en-US" sz="2800" dirty="0" smtClean="0">
                <a:solidFill>
                  <a:srgbClr val="0000FF"/>
                </a:solidFill>
              </a:rPr>
              <a:t>onservative improvements</a:t>
            </a:r>
          </a:p>
          <a:p>
            <a:pPr marL="0" indent="0">
              <a:buNone/>
            </a:pPr>
            <a:endParaRPr lang="en-US" dirty="0"/>
          </a:p>
        </p:txBody>
      </p:sp>
      <p:sp>
        <p:nvSpPr>
          <p:cNvPr id="119" name="文字方塊 118"/>
          <p:cNvSpPr txBox="1"/>
          <p:nvPr/>
        </p:nvSpPr>
        <p:spPr>
          <a:xfrm>
            <a:off x="1405467" y="6132396"/>
            <a:ext cx="1962150" cy="369332"/>
          </a:xfrm>
          <a:prstGeom prst="rect">
            <a:avLst/>
          </a:prstGeom>
          <a:noFill/>
        </p:spPr>
        <p:txBody>
          <a:bodyPr wrap="square" rtlCol="0">
            <a:spAutoFit/>
          </a:bodyPr>
          <a:lstStyle/>
          <a:p>
            <a:r>
              <a:rPr lang="en-US" b="1" dirty="0" smtClean="0">
                <a:solidFill>
                  <a:srgbClr val="00B050"/>
                </a:solidFill>
              </a:rPr>
              <a:t>Optimal: 11.7</a:t>
            </a:r>
            <a:endParaRPr lang="en-US" dirty="0" smtClean="0">
              <a:solidFill>
                <a:srgbClr val="00B050"/>
              </a:solidFill>
              <a:sym typeface="Wingdings" panose="05000000000000000000" pitchFamily="2" charset="2"/>
            </a:endParaRPr>
          </a:p>
        </p:txBody>
      </p:sp>
      <p:grpSp>
        <p:nvGrpSpPr>
          <p:cNvPr id="2" name="Group 1"/>
          <p:cNvGrpSpPr/>
          <p:nvPr/>
        </p:nvGrpSpPr>
        <p:grpSpPr>
          <a:xfrm>
            <a:off x="3401484" y="3911036"/>
            <a:ext cx="3962400" cy="2590692"/>
            <a:chOff x="2426243" y="3885003"/>
            <a:chExt cx="3962400" cy="2590692"/>
          </a:xfrm>
        </p:grpSpPr>
        <p:cxnSp>
          <p:nvCxnSpPr>
            <p:cNvPr id="122" name="直線單箭頭接點 105"/>
            <p:cNvCxnSpPr/>
            <p:nvPr/>
          </p:nvCxnSpPr>
          <p:spPr>
            <a:xfrm flipH="1" flipV="1">
              <a:off x="2605808" y="3972055"/>
              <a:ext cx="23942" cy="239910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23" name="直線單箭頭接點 106"/>
            <p:cNvCxnSpPr/>
            <p:nvPr/>
          </p:nvCxnSpPr>
          <p:spPr>
            <a:xfrm>
              <a:off x="2426243" y="6211925"/>
              <a:ext cx="39624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24" name="矩形 107"/>
            <p:cNvSpPr/>
            <p:nvPr/>
          </p:nvSpPr>
          <p:spPr>
            <a:xfrm>
              <a:off x="2940991" y="5768314"/>
              <a:ext cx="825999" cy="424620"/>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3</a:t>
              </a:r>
              <a:endParaRPr lang="en-US" sz="2000" b="1" dirty="0">
                <a:solidFill>
                  <a:srgbClr val="000000"/>
                </a:solidFill>
              </a:endParaRPr>
            </a:p>
          </p:txBody>
        </p:sp>
        <p:sp>
          <p:nvSpPr>
            <p:cNvPr id="125" name="矩形 108"/>
            <p:cNvSpPr/>
            <p:nvPr/>
          </p:nvSpPr>
          <p:spPr>
            <a:xfrm>
              <a:off x="2940991" y="4756149"/>
              <a:ext cx="825999" cy="782763"/>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7</a:t>
              </a:r>
              <a:endParaRPr lang="en-US" sz="2000" b="1" dirty="0">
                <a:solidFill>
                  <a:srgbClr val="000000"/>
                </a:solidFill>
              </a:endParaRPr>
            </a:p>
          </p:txBody>
        </p:sp>
        <p:sp>
          <p:nvSpPr>
            <p:cNvPr id="126" name="矩形 109"/>
            <p:cNvSpPr/>
            <p:nvPr/>
          </p:nvSpPr>
          <p:spPr>
            <a:xfrm>
              <a:off x="3980675" y="5159206"/>
              <a:ext cx="825999" cy="1035342"/>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8</a:t>
              </a:r>
              <a:endParaRPr lang="en-US" sz="2000" b="1" dirty="0">
                <a:solidFill>
                  <a:srgbClr val="000000"/>
                </a:solidFill>
              </a:endParaRPr>
            </a:p>
          </p:txBody>
        </p:sp>
        <p:sp>
          <p:nvSpPr>
            <p:cNvPr id="127" name="矩形 110"/>
            <p:cNvSpPr/>
            <p:nvPr/>
          </p:nvSpPr>
          <p:spPr>
            <a:xfrm>
              <a:off x="3980675" y="3885003"/>
              <a:ext cx="825999" cy="1262528"/>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10</a:t>
              </a:r>
              <a:endParaRPr lang="en-US" sz="2000" b="1" dirty="0">
                <a:solidFill>
                  <a:srgbClr val="000000"/>
                </a:solidFill>
              </a:endParaRPr>
            </a:p>
          </p:txBody>
        </p:sp>
        <p:sp>
          <p:nvSpPr>
            <p:cNvPr id="128" name="矩形 111"/>
            <p:cNvSpPr/>
            <p:nvPr/>
          </p:nvSpPr>
          <p:spPr>
            <a:xfrm>
              <a:off x="2942104" y="5547458"/>
              <a:ext cx="823796" cy="220856"/>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sp>
          <p:nvSpPr>
            <p:cNvPr id="129" name="矩形 112"/>
            <p:cNvSpPr/>
            <p:nvPr/>
          </p:nvSpPr>
          <p:spPr>
            <a:xfrm>
              <a:off x="5048983" y="5241401"/>
              <a:ext cx="825999" cy="729981"/>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6</a:t>
              </a:r>
              <a:endParaRPr lang="en-US" sz="2000" b="1" dirty="0">
                <a:solidFill>
                  <a:srgbClr val="000000"/>
                </a:solidFill>
              </a:endParaRPr>
            </a:p>
          </p:txBody>
        </p:sp>
        <p:sp>
          <p:nvSpPr>
            <p:cNvPr id="130" name="矩形 113"/>
            <p:cNvSpPr/>
            <p:nvPr/>
          </p:nvSpPr>
          <p:spPr>
            <a:xfrm>
              <a:off x="5047893" y="5977085"/>
              <a:ext cx="824247" cy="217733"/>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grpSp>
          <p:nvGrpSpPr>
            <p:cNvPr id="131" name="群組 114"/>
            <p:cNvGrpSpPr/>
            <p:nvPr/>
          </p:nvGrpSpPr>
          <p:grpSpPr>
            <a:xfrm>
              <a:off x="2929022" y="6206222"/>
              <a:ext cx="2941277" cy="269473"/>
              <a:chOff x="1016883" y="2495167"/>
              <a:chExt cx="2340295" cy="241791"/>
            </a:xfrm>
          </p:grpSpPr>
          <p:sp>
            <p:nvSpPr>
              <p:cNvPr id="132" name="文字方塊 115"/>
              <p:cNvSpPr txBox="1"/>
              <p:nvPr/>
            </p:nvSpPr>
            <p:spPr>
              <a:xfrm>
                <a:off x="1016883" y="2495167"/>
                <a:ext cx="676274" cy="241791"/>
              </a:xfrm>
              <a:prstGeom prst="rect">
                <a:avLst/>
              </a:prstGeom>
              <a:noFill/>
            </p:spPr>
            <p:txBody>
              <a:bodyPr wrap="square" rtlCol="0">
                <a:spAutoFit/>
              </a:bodyPr>
              <a:lstStyle/>
              <a:p>
                <a:r>
                  <a:rPr lang="en-US" sz="2000" b="1" dirty="0" smtClean="0"/>
                  <a:t>DC 1</a:t>
                </a:r>
                <a:endParaRPr lang="en-US" sz="2000" b="1" dirty="0"/>
              </a:p>
            </p:txBody>
          </p:sp>
          <p:sp>
            <p:nvSpPr>
              <p:cNvPr id="133" name="文字方塊 116"/>
              <p:cNvSpPr txBox="1"/>
              <p:nvPr/>
            </p:nvSpPr>
            <p:spPr>
              <a:xfrm>
                <a:off x="2680904" y="2495167"/>
                <a:ext cx="676274" cy="241791"/>
              </a:xfrm>
              <a:prstGeom prst="rect">
                <a:avLst/>
              </a:prstGeom>
              <a:noFill/>
            </p:spPr>
            <p:txBody>
              <a:bodyPr wrap="square" rtlCol="0">
                <a:spAutoFit/>
              </a:bodyPr>
              <a:lstStyle/>
              <a:p>
                <a:r>
                  <a:rPr lang="en-US" sz="2000" b="1" dirty="0" smtClean="0"/>
                  <a:t>DC 3</a:t>
                </a:r>
                <a:endParaRPr lang="en-US" sz="2000" b="1" dirty="0"/>
              </a:p>
            </p:txBody>
          </p:sp>
          <p:sp>
            <p:nvSpPr>
              <p:cNvPr id="134" name="文字方塊 117"/>
              <p:cNvSpPr txBox="1"/>
              <p:nvPr/>
            </p:nvSpPr>
            <p:spPr>
              <a:xfrm>
                <a:off x="1845557" y="2495167"/>
                <a:ext cx="676274" cy="241791"/>
              </a:xfrm>
              <a:prstGeom prst="rect">
                <a:avLst/>
              </a:prstGeom>
              <a:noFill/>
            </p:spPr>
            <p:txBody>
              <a:bodyPr wrap="square" rtlCol="0">
                <a:spAutoFit/>
              </a:bodyPr>
              <a:lstStyle/>
              <a:p>
                <a:r>
                  <a:rPr lang="en-US" sz="2000" b="1" dirty="0" smtClean="0"/>
                  <a:t>DC 2</a:t>
                </a:r>
                <a:endParaRPr lang="en-US" sz="2000" b="1" dirty="0"/>
              </a:p>
            </p:txBody>
          </p:sp>
        </p:grpSp>
      </p:grpSp>
      <p:grpSp>
        <p:nvGrpSpPr>
          <p:cNvPr id="135" name="Group 134"/>
          <p:cNvGrpSpPr/>
          <p:nvPr/>
        </p:nvGrpSpPr>
        <p:grpSpPr>
          <a:xfrm>
            <a:off x="3409951" y="3720677"/>
            <a:ext cx="3962400" cy="2749385"/>
            <a:chOff x="4236647" y="146216"/>
            <a:chExt cx="3962400" cy="2749385"/>
          </a:xfrm>
        </p:grpSpPr>
        <p:cxnSp>
          <p:nvCxnSpPr>
            <p:cNvPr id="136" name="直線單箭頭接點 105"/>
            <p:cNvCxnSpPr/>
            <p:nvPr/>
          </p:nvCxnSpPr>
          <p:spPr>
            <a:xfrm flipH="1" flipV="1">
              <a:off x="4416212" y="391961"/>
              <a:ext cx="23942" cy="239910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37" name="直線單箭頭接點 106"/>
            <p:cNvCxnSpPr/>
            <p:nvPr/>
          </p:nvCxnSpPr>
          <p:spPr>
            <a:xfrm>
              <a:off x="4236647" y="2631831"/>
              <a:ext cx="39624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8" name="矩形 107"/>
            <p:cNvSpPr/>
            <p:nvPr/>
          </p:nvSpPr>
          <p:spPr>
            <a:xfrm>
              <a:off x="4751395" y="2188220"/>
              <a:ext cx="825999" cy="424620"/>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3</a:t>
              </a:r>
              <a:endParaRPr lang="en-US" sz="2000" b="1" dirty="0">
                <a:solidFill>
                  <a:srgbClr val="000000"/>
                </a:solidFill>
              </a:endParaRPr>
            </a:p>
          </p:txBody>
        </p:sp>
        <p:sp>
          <p:nvSpPr>
            <p:cNvPr id="139" name="矩形 108"/>
            <p:cNvSpPr/>
            <p:nvPr/>
          </p:nvSpPr>
          <p:spPr>
            <a:xfrm>
              <a:off x="4751394" y="1392169"/>
              <a:ext cx="825999" cy="782763"/>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7</a:t>
              </a:r>
              <a:endParaRPr lang="en-US" sz="2000" b="1" dirty="0">
                <a:solidFill>
                  <a:srgbClr val="000000"/>
                </a:solidFill>
              </a:endParaRPr>
            </a:p>
          </p:txBody>
        </p:sp>
        <p:sp>
          <p:nvSpPr>
            <p:cNvPr id="140" name="矩形 109"/>
            <p:cNvSpPr/>
            <p:nvPr/>
          </p:nvSpPr>
          <p:spPr>
            <a:xfrm>
              <a:off x="5791079" y="1579112"/>
              <a:ext cx="825999" cy="1035342"/>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8</a:t>
              </a:r>
              <a:endParaRPr lang="en-US" sz="2000" b="1" dirty="0">
                <a:solidFill>
                  <a:srgbClr val="000000"/>
                </a:solidFill>
              </a:endParaRPr>
            </a:p>
          </p:txBody>
        </p:sp>
        <p:sp>
          <p:nvSpPr>
            <p:cNvPr id="141" name="矩形 110"/>
            <p:cNvSpPr/>
            <p:nvPr/>
          </p:nvSpPr>
          <p:spPr>
            <a:xfrm>
              <a:off x="5791079" y="148886"/>
              <a:ext cx="825999" cy="1262528"/>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10</a:t>
              </a:r>
              <a:endParaRPr lang="en-US" sz="2000" b="1" dirty="0">
                <a:solidFill>
                  <a:srgbClr val="000000"/>
                </a:solidFill>
              </a:endParaRPr>
            </a:p>
          </p:txBody>
        </p:sp>
        <p:sp>
          <p:nvSpPr>
            <p:cNvPr id="142" name="矩形 111"/>
            <p:cNvSpPr/>
            <p:nvPr/>
          </p:nvSpPr>
          <p:spPr>
            <a:xfrm>
              <a:off x="4752496" y="146492"/>
              <a:ext cx="823796" cy="220856"/>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sp>
          <p:nvSpPr>
            <p:cNvPr id="143" name="矩形 112"/>
            <p:cNvSpPr/>
            <p:nvPr/>
          </p:nvSpPr>
          <p:spPr>
            <a:xfrm>
              <a:off x="6859387" y="1866100"/>
              <a:ext cx="825999" cy="729981"/>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6</a:t>
              </a:r>
              <a:endParaRPr lang="en-US" sz="2000" b="1" dirty="0">
                <a:solidFill>
                  <a:srgbClr val="000000"/>
                </a:solidFill>
              </a:endParaRPr>
            </a:p>
          </p:txBody>
        </p:sp>
        <p:sp>
          <p:nvSpPr>
            <p:cNvPr id="144" name="矩形 113"/>
            <p:cNvSpPr/>
            <p:nvPr/>
          </p:nvSpPr>
          <p:spPr>
            <a:xfrm>
              <a:off x="6859387" y="146216"/>
              <a:ext cx="824247" cy="217733"/>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grpSp>
          <p:nvGrpSpPr>
            <p:cNvPr id="145" name="群組 114"/>
            <p:cNvGrpSpPr/>
            <p:nvPr/>
          </p:nvGrpSpPr>
          <p:grpSpPr>
            <a:xfrm>
              <a:off x="4739426" y="2626128"/>
              <a:ext cx="2941277" cy="269473"/>
              <a:chOff x="1016883" y="2495167"/>
              <a:chExt cx="2340295" cy="241791"/>
            </a:xfrm>
          </p:grpSpPr>
          <p:sp>
            <p:nvSpPr>
              <p:cNvPr id="146" name="文字方塊 115"/>
              <p:cNvSpPr txBox="1"/>
              <p:nvPr/>
            </p:nvSpPr>
            <p:spPr>
              <a:xfrm>
                <a:off x="1016883" y="2495167"/>
                <a:ext cx="676274" cy="241791"/>
              </a:xfrm>
              <a:prstGeom prst="rect">
                <a:avLst/>
              </a:prstGeom>
              <a:noFill/>
            </p:spPr>
            <p:txBody>
              <a:bodyPr wrap="square" rtlCol="0">
                <a:spAutoFit/>
              </a:bodyPr>
              <a:lstStyle/>
              <a:p>
                <a:r>
                  <a:rPr lang="en-US" sz="2000" b="1" dirty="0" smtClean="0"/>
                  <a:t>DC 1</a:t>
                </a:r>
                <a:endParaRPr lang="en-US" sz="2000" b="1" dirty="0"/>
              </a:p>
            </p:txBody>
          </p:sp>
          <p:sp>
            <p:nvSpPr>
              <p:cNvPr id="147" name="文字方塊 116"/>
              <p:cNvSpPr txBox="1"/>
              <p:nvPr/>
            </p:nvSpPr>
            <p:spPr>
              <a:xfrm>
                <a:off x="2680904" y="2495167"/>
                <a:ext cx="676274" cy="241791"/>
              </a:xfrm>
              <a:prstGeom prst="rect">
                <a:avLst/>
              </a:prstGeom>
              <a:noFill/>
            </p:spPr>
            <p:txBody>
              <a:bodyPr wrap="square" rtlCol="0">
                <a:spAutoFit/>
              </a:bodyPr>
              <a:lstStyle/>
              <a:p>
                <a:r>
                  <a:rPr lang="en-US" sz="2000" b="1" dirty="0" smtClean="0"/>
                  <a:t>DC 3</a:t>
                </a:r>
                <a:endParaRPr lang="en-US" sz="2000" b="1" dirty="0"/>
              </a:p>
            </p:txBody>
          </p:sp>
          <p:sp>
            <p:nvSpPr>
              <p:cNvPr id="148" name="文字方塊 117"/>
              <p:cNvSpPr txBox="1"/>
              <p:nvPr/>
            </p:nvSpPr>
            <p:spPr>
              <a:xfrm>
                <a:off x="1845557" y="2495167"/>
                <a:ext cx="676274" cy="241791"/>
              </a:xfrm>
              <a:prstGeom prst="rect">
                <a:avLst/>
              </a:prstGeom>
              <a:noFill/>
            </p:spPr>
            <p:txBody>
              <a:bodyPr wrap="square" rtlCol="0">
                <a:spAutoFit/>
              </a:bodyPr>
              <a:lstStyle/>
              <a:p>
                <a:r>
                  <a:rPr lang="en-US" sz="2000" b="1" dirty="0" smtClean="0"/>
                  <a:t>DC 2</a:t>
                </a:r>
                <a:endParaRPr lang="en-US" sz="2000" b="1" dirty="0"/>
              </a:p>
            </p:txBody>
          </p:sp>
        </p:grpSp>
      </p:grpSp>
      <p:grpSp>
        <p:nvGrpSpPr>
          <p:cNvPr id="149" name="Group 148"/>
          <p:cNvGrpSpPr/>
          <p:nvPr/>
        </p:nvGrpSpPr>
        <p:grpSpPr>
          <a:xfrm>
            <a:off x="3409951" y="3720677"/>
            <a:ext cx="3962400" cy="2749385"/>
            <a:chOff x="152400" y="3671531"/>
            <a:chExt cx="3962400" cy="2749385"/>
          </a:xfrm>
        </p:grpSpPr>
        <p:cxnSp>
          <p:nvCxnSpPr>
            <p:cNvPr id="150" name="直線單箭頭接點 105"/>
            <p:cNvCxnSpPr/>
            <p:nvPr/>
          </p:nvCxnSpPr>
          <p:spPr>
            <a:xfrm flipH="1" flipV="1">
              <a:off x="331965" y="3917276"/>
              <a:ext cx="23942" cy="239910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51" name="直線單箭頭接點 106"/>
            <p:cNvCxnSpPr/>
            <p:nvPr/>
          </p:nvCxnSpPr>
          <p:spPr>
            <a:xfrm>
              <a:off x="152400" y="6157146"/>
              <a:ext cx="39624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52" name="矩形 107"/>
            <p:cNvSpPr/>
            <p:nvPr/>
          </p:nvSpPr>
          <p:spPr>
            <a:xfrm>
              <a:off x="667148" y="5713535"/>
              <a:ext cx="825999" cy="424620"/>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3</a:t>
              </a:r>
              <a:endParaRPr lang="en-US" sz="2000" b="1" dirty="0">
                <a:solidFill>
                  <a:srgbClr val="000000"/>
                </a:solidFill>
              </a:endParaRPr>
            </a:p>
          </p:txBody>
        </p:sp>
        <p:sp>
          <p:nvSpPr>
            <p:cNvPr id="153" name="矩形 108"/>
            <p:cNvSpPr/>
            <p:nvPr/>
          </p:nvSpPr>
          <p:spPr>
            <a:xfrm>
              <a:off x="667147" y="3917332"/>
              <a:ext cx="825999" cy="782763"/>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7</a:t>
              </a:r>
              <a:endParaRPr lang="en-US" sz="2000" b="1" dirty="0">
                <a:solidFill>
                  <a:srgbClr val="000000"/>
                </a:solidFill>
              </a:endParaRPr>
            </a:p>
          </p:txBody>
        </p:sp>
        <p:sp>
          <p:nvSpPr>
            <p:cNvPr id="154" name="矩形 109"/>
            <p:cNvSpPr/>
            <p:nvPr/>
          </p:nvSpPr>
          <p:spPr>
            <a:xfrm>
              <a:off x="1706832" y="5104427"/>
              <a:ext cx="825999" cy="1035342"/>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8</a:t>
              </a:r>
              <a:endParaRPr lang="en-US" sz="2000" b="1" dirty="0">
                <a:solidFill>
                  <a:srgbClr val="000000"/>
                </a:solidFill>
              </a:endParaRPr>
            </a:p>
          </p:txBody>
        </p:sp>
        <p:sp>
          <p:nvSpPr>
            <p:cNvPr id="155" name="矩形 110"/>
            <p:cNvSpPr/>
            <p:nvPr/>
          </p:nvSpPr>
          <p:spPr>
            <a:xfrm>
              <a:off x="1706832" y="3674201"/>
              <a:ext cx="825999" cy="1262528"/>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10</a:t>
              </a:r>
              <a:endParaRPr lang="en-US" sz="2000" b="1" dirty="0">
                <a:solidFill>
                  <a:srgbClr val="000000"/>
                </a:solidFill>
              </a:endParaRPr>
            </a:p>
          </p:txBody>
        </p:sp>
        <p:sp>
          <p:nvSpPr>
            <p:cNvPr id="156" name="矩形 111"/>
            <p:cNvSpPr/>
            <p:nvPr/>
          </p:nvSpPr>
          <p:spPr>
            <a:xfrm>
              <a:off x="668249" y="3671807"/>
              <a:ext cx="823796" cy="220856"/>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sp>
          <p:nvSpPr>
            <p:cNvPr id="157" name="矩形 112"/>
            <p:cNvSpPr/>
            <p:nvPr/>
          </p:nvSpPr>
          <p:spPr>
            <a:xfrm>
              <a:off x="2774050" y="3917276"/>
              <a:ext cx="825999" cy="729981"/>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6</a:t>
              </a:r>
              <a:endParaRPr lang="en-US" sz="2000" b="1" dirty="0">
                <a:solidFill>
                  <a:srgbClr val="000000"/>
                </a:solidFill>
              </a:endParaRPr>
            </a:p>
          </p:txBody>
        </p:sp>
        <p:sp>
          <p:nvSpPr>
            <p:cNvPr id="158" name="矩形 113"/>
            <p:cNvSpPr/>
            <p:nvPr/>
          </p:nvSpPr>
          <p:spPr>
            <a:xfrm>
              <a:off x="2775140" y="3671531"/>
              <a:ext cx="824247" cy="217733"/>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grpSp>
          <p:nvGrpSpPr>
            <p:cNvPr id="159" name="群組 114"/>
            <p:cNvGrpSpPr/>
            <p:nvPr/>
          </p:nvGrpSpPr>
          <p:grpSpPr>
            <a:xfrm>
              <a:off x="655179" y="6151443"/>
              <a:ext cx="2941277" cy="269473"/>
              <a:chOff x="1016883" y="2495167"/>
              <a:chExt cx="2340295" cy="241791"/>
            </a:xfrm>
          </p:grpSpPr>
          <p:sp>
            <p:nvSpPr>
              <p:cNvPr id="160" name="文字方塊 115"/>
              <p:cNvSpPr txBox="1"/>
              <p:nvPr/>
            </p:nvSpPr>
            <p:spPr>
              <a:xfrm>
                <a:off x="1016883" y="2495167"/>
                <a:ext cx="676274" cy="241791"/>
              </a:xfrm>
              <a:prstGeom prst="rect">
                <a:avLst/>
              </a:prstGeom>
              <a:noFill/>
            </p:spPr>
            <p:txBody>
              <a:bodyPr wrap="square" rtlCol="0">
                <a:spAutoFit/>
              </a:bodyPr>
              <a:lstStyle/>
              <a:p>
                <a:r>
                  <a:rPr lang="en-US" sz="2000" b="1" dirty="0" smtClean="0"/>
                  <a:t>DC 1</a:t>
                </a:r>
                <a:endParaRPr lang="en-US" sz="2000" b="1" dirty="0"/>
              </a:p>
            </p:txBody>
          </p:sp>
          <p:sp>
            <p:nvSpPr>
              <p:cNvPr id="161" name="文字方塊 116"/>
              <p:cNvSpPr txBox="1"/>
              <p:nvPr/>
            </p:nvSpPr>
            <p:spPr>
              <a:xfrm>
                <a:off x="2680904" y="2495167"/>
                <a:ext cx="676274" cy="241791"/>
              </a:xfrm>
              <a:prstGeom prst="rect">
                <a:avLst/>
              </a:prstGeom>
              <a:noFill/>
            </p:spPr>
            <p:txBody>
              <a:bodyPr wrap="square" rtlCol="0">
                <a:spAutoFit/>
              </a:bodyPr>
              <a:lstStyle/>
              <a:p>
                <a:r>
                  <a:rPr lang="en-US" sz="2000" b="1" dirty="0" smtClean="0"/>
                  <a:t>DC 3</a:t>
                </a:r>
                <a:endParaRPr lang="en-US" sz="2000" b="1" dirty="0"/>
              </a:p>
            </p:txBody>
          </p:sp>
          <p:sp>
            <p:nvSpPr>
              <p:cNvPr id="162" name="文字方塊 117"/>
              <p:cNvSpPr txBox="1"/>
              <p:nvPr/>
            </p:nvSpPr>
            <p:spPr>
              <a:xfrm>
                <a:off x="1845557" y="2495167"/>
                <a:ext cx="676274" cy="241791"/>
              </a:xfrm>
              <a:prstGeom prst="rect">
                <a:avLst/>
              </a:prstGeom>
              <a:noFill/>
            </p:spPr>
            <p:txBody>
              <a:bodyPr wrap="square" rtlCol="0">
                <a:spAutoFit/>
              </a:bodyPr>
              <a:lstStyle/>
              <a:p>
                <a:r>
                  <a:rPr lang="en-US" sz="2000" b="1" dirty="0" smtClean="0"/>
                  <a:t>DC 2</a:t>
                </a:r>
                <a:endParaRPr lang="en-US" sz="2000" b="1" dirty="0"/>
              </a:p>
            </p:txBody>
          </p:sp>
        </p:grpSp>
      </p:grpSp>
      <p:grpSp>
        <p:nvGrpSpPr>
          <p:cNvPr id="163" name="Group 162"/>
          <p:cNvGrpSpPr/>
          <p:nvPr/>
        </p:nvGrpSpPr>
        <p:grpSpPr>
          <a:xfrm>
            <a:off x="3418418" y="3720830"/>
            <a:ext cx="3962400" cy="2749385"/>
            <a:chOff x="4222878" y="3671531"/>
            <a:chExt cx="3962400" cy="2749385"/>
          </a:xfrm>
        </p:grpSpPr>
        <p:cxnSp>
          <p:nvCxnSpPr>
            <p:cNvPr id="164" name="直線單箭頭接點 105"/>
            <p:cNvCxnSpPr/>
            <p:nvPr/>
          </p:nvCxnSpPr>
          <p:spPr>
            <a:xfrm flipH="1" flipV="1">
              <a:off x="4402443" y="3917276"/>
              <a:ext cx="23942" cy="239910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65" name="直線單箭頭接點 106"/>
            <p:cNvCxnSpPr/>
            <p:nvPr/>
          </p:nvCxnSpPr>
          <p:spPr>
            <a:xfrm>
              <a:off x="4222878" y="6157146"/>
              <a:ext cx="39624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66" name="矩形 107"/>
            <p:cNvSpPr/>
            <p:nvPr/>
          </p:nvSpPr>
          <p:spPr>
            <a:xfrm>
              <a:off x="4737625" y="4711187"/>
              <a:ext cx="825999" cy="424620"/>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3</a:t>
              </a:r>
              <a:endParaRPr lang="en-US" sz="2000" b="1" dirty="0">
                <a:solidFill>
                  <a:srgbClr val="000000"/>
                </a:solidFill>
              </a:endParaRPr>
            </a:p>
          </p:txBody>
        </p:sp>
        <p:sp>
          <p:nvSpPr>
            <p:cNvPr id="167" name="矩形 108"/>
            <p:cNvSpPr/>
            <p:nvPr/>
          </p:nvSpPr>
          <p:spPr>
            <a:xfrm>
              <a:off x="4737625" y="3917332"/>
              <a:ext cx="825999" cy="782763"/>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7</a:t>
              </a:r>
              <a:endParaRPr lang="en-US" sz="2000" b="1" dirty="0">
                <a:solidFill>
                  <a:srgbClr val="000000"/>
                </a:solidFill>
              </a:endParaRPr>
            </a:p>
          </p:txBody>
        </p:sp>
        <p:sp>
          <p:nvSpPr>
            <p:cNvPr id="168" name="矩形 109"/>
            <p:cNvSpPr/>
            <p:nvPr/>
          </p:nvSpPr>
          <p:spPr>
            <a:xfrm>
              <a:off x="5777310" y="4931025"/>
              <a:ext cx="825999" cy="1035342"/>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8</a:t>
              </a:r>
              <a:endParaRPr lang="en-US" sz="2000" b="1" dirty="0">
                <a:solidFill>
                  <a:srgbClr val="000000"/>
                </a:solidFill>
              </a:endParaRPr>
            </a:p>
          </p:txBody>
        </p:sp>
        <p:sp>
          <p:nvSpPr>
            <p:cNvPr id="169" name="矩形 110"/>
            <p:cNvSpPr/>
            <p:nvPr/>
          </p:nvSpPr>
          <p:spPr>
            <a:xfrm>
              <a:off x="5777310" y="3674201"/>
              <a:ext cx="825999" cy="1262528"/>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10</a:t>
              </a:r>
              <a:endParaRPr lang="en-US" sz="2000" b="1" dirty="0">
                <a:solidFill>
                  <a:srgbClr val="000000"/>
                </a:solidFill>
              </a:endParaRPr>
            </a:p>
          </p:txBody>
        </p:sp>
        <p:sp>
          <p:nvSpPr>
            <p:cNvPr id="170" name="矩形 111"/>
            <p:cNvSpPr/>
            <p:nvPr/>
          </p:nvSpPr>
          <p:spPr>
            <a:xfrm>
              <a:off x="4738727" y="3671807"/>
              <a:ext cx="823796" cy="220856"/>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sp>
          <p:nvSpPr>
            <p:cNvPr id="171" name="矩形 112"/>
            <p:cNvSpPr/>
            <p:nvPr/>
          </p:nvSpPr>
          <p:spPr>
            <a:xfrm>
              <a:off x="6844528" y="3917276"/>
              <a:ext cx="825999" cy="729981"/>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6</a:t>
              </a:r>
              <a:endParaRPr lang="en-US" sz="2000" b="1" dirty="0">
                <a:solidFill>
                  <a:srgbClr val="000000"/>
                </a:solidFill>
              </a:endParaRPr>
            </a:p>
          </p:txBody>
        </p:sp>
        <p:sp>
          <p:nvSpPr>
            <p:cNvPr id="172" name="矩形 113"/>
            <p:cNvSpPr/>
            <p:nvPr/>
          </p:nvSpPr>
          <p:spPr>
            <a:xfrm>
              <a:off x="6845618" y="3671531"/>
              <a:ext cx="824247" cy="217733"/>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grpSp>
          <p:nvGrpSpPr>
            <p:cNvPr id="173" name="群組 114"/>
            <p:cNvGrpSpPr/>
            <p:nvPr/>
          </p:nvGrpSpPr>
          <p:grpSpPr>
            <a:xfrm>
              <a:off x="4725657" y="6151443"/>
              <a:ext cx="2941277" cy="269473"/>
              <a:chOff x="1016883" y="2495167"/>
              <a:chExt cx="2340295" cy="241791"/>
            </a:xfrm>
          </p:grpSpPr>
          <p:sp>
            <p:nvSpPr>
              <p:cNvPr id="174" name="文字方塊 115"/>
              <p:cNvSpPr txBox="1"/>
              <p:nvPr/>
            </p:nvSpPr>
            <p:spPr>
              <a:xfrm>
                <a:off x="1016883" y="2495167"/>
                <a:ext cx="676274" cy="241791"/>
              </a:xfrm>
              <a:prstGeom prst="rect">
                <a:avLst/>
              </a:prstGeom>
              <a:noFill/>
            </p:spPr>
            <p:txBody>
              <a:bodyPr wrap="square" rtlCol="0">
                <a:spAutoFit/>
              </a:bodyPr>
              <a:lstStyle/>
              <a:p>
                <a:r>
                  <a:rPr lang="en-US" sz="2000" b="1" dirty="0" smtClean="0"/>
                  <a:t>DC 1</a:t>
                </a:r>
                <a:endParaRPr lang="en-US" sz="2000" b="1" dirty="0"/>
              </a:p>
            </p:txBody>
          </p:sp>
          <p:sp>
            <p:nvSpPr>
              <p:cNvPr id="175" name="文字方塊 116"/>
              <p:cNvSpPr txBox="1"/>
              <p:nvPr/>
            </p:nvSpPr>
            <p:spPr>
              <a:xfrm>
                <a:off x="2680904" y="2495167"/>
                <a:ext cx="676274" cy="241791"/>
              </a:xfrm>
              <a:prstGeom prst="rect">
                <a:avLst/>
              </a:prstGeom>
              <a:noFill/>
            </p:spPr>
            <p:txBody>
              <a:bodyPr wrap="square" rtlCol="0">
                <a:spAutoFit/>
              </a:bodyPr>
              <a:lstStyle/>
              <a:p>
                <a:r>
                  <a:rPr lang="en-US" sz="2000" b="1" dirty="0" smtClean="0"/>
                  <a:t>DC 3</a:t>
                </a:r>
                <a:endParaRPr lang="en-US" sz="2000" b="1" dirty="0"/>
              </a:p>
            </p:txBody>
          </p:sp>
          <p:sp>
            <p:nvSpPr>
              <p:cNvPr id="176" name="文字方塊 117"/>
              <p:cNvSpPr txBox="1"/>
              <p:nvPr/>
            </p:nvSpPr>
            <p:spPr>
              <a:xfrm>
                <a:off x="1845557" y="2495167"/>
                <a:ext cx="676274" cy="241791"/>
              </a:xfrm>
              <a:prstGeom prst="rect">
                <a:avLst/>
              </a:prstGeom>
              <a:noFill/>
            </p:spPr>
            <p:txBody>
              <a:bodyPr wrap="square" rtlCol="0">
                <a:spAutoFit/>
              </a:bodyPr>
              <a:lstStyle/>
              <a:p>
                <a:r>
                  <a:rPr lang="en-US" sz="2000" b="1" dirty="0" smtClean="0"/>
                  <a:t>DC 2</a:t>
                </a:r>
                <a:endParaRPr lang="en-US" sz="2000" b="1" dirty="0"/>
              </a:p>
            </p:txBody>
          </p:sp>
        </p:grpSp>
      </p:grpSp>
      <p:grpSp>
        <p:nvGrpSpPr>
          <p:cNvPr id="177" name="Group 176"/>
          <p:cNvGrpSpPr/>
          <p:nvPr/>
        </p:nvGrpSpPr>
        <p:grpSpPr>
          <a:xfrm>
            <a:off x="3404649" y="3861426"/>
            <a:ext cx="3962400" cy="2608636"/>
            <a:chOff x="2582617" y="795972"/>
            <a:chExt cx="3962400" cy="2608636"/>
          </a:xfrm>
        </p:grpSpPr>
        <p:cxnSp>
          <p:nvCxnSpPr>
            <p:cNvPr id="178" name="直線單箭頭接點 105"/>
            <p:cNvCxnSpPr/>
            <p:nvPr/>
          </p:nvCxnSpPr>
          <p:spPr>
            <a:xfrm flipH="1" flipV="1">
              <a:off x="2762182" y="900968"/>
              <a:ext cx="23942" cy="239910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79" name="直線單箭頭接點 106"/>
            <p:cNvCxnSpPr/>
            <p:nvPr/>
          </p:nvCxnSpPr>
          <p:spPr>
            <a:xfrm>
              <a:off x="2582617" y="3140838"/>
              <a:ext cx="39624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80" name="矩形 107"/>
            <p:cNvSpPr/>
            <p:nvPr/>
          </p:nvSpPr>
          <p:spPr>
            <a:xfrm>
              <a:off x="3063865" y="2678426"/>
              <a:ext cx="825999" cy="424620"/>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3</a:t>
              </a:r>
              <a:endParaRPr lang="en-US" sz="2000" b="1" dirty="0">
                <a:solidFill>
                  <a:srgbClr val="000000"/>
                </a:solidFill>
              </a:endParaRPr>
            </a:p>
          </p:txBody>
        </p:sp>
        <p:sp>
          <p:nvSpPr>
            <p:cNvPr id="181" name="矩形 108"/>
            <p:cNvSpPr/>
            <p:nvPr/>
          </p:nvSpPr>
          <p:spPr>
            <a:xfrm>
              <a:off x="3063865" y="1884571"/>
              <a:ext cx="825999" cy="782763"/>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7</a:t>
              </a:r>
              <a:endParaRPr lang="en-US" sz="2000" b="1" dirty="0">
                <a:solidFill>
                  <a:srgbClr val="000000"/>
                </a:solidFill>
              </a:endParaRPr>
            </a:p>
          </p:txBody>
        </p:sp>
        <p:sp>
          <p:nvSpPr>
            <p:cNvPr id="182" name="矩形 109"/>
            <p:cNvSpPr/>
            <p:nvPr/>
          </p:nvSpPr>
          <p:spPr>
            <a:xfrm>
              <a:off x="4137049" y="2067704"/>
              <a:ext cx="825999" cy="1035342"/>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B: 8</a:t>
              </a:r>
              <a:endParaRPr lang="en-US" sz="2000" b="1" dirty="0">
                <a:solidFill>
                  <a:srgbClr val="000000"/>
                </a:solidFill>
              </a:endParaRPr>
            </a:p>
          </p:txBody>
        </p:sp>
        <p:sp>
          <p:nvSpPr>
            <p:cNvPr id="183" name="矩形 110"/>
            <p:cNvSpPr/>
            <p:nvPr/>
          </p:nvSpPr>
          <p:spPr>
            <a:xfrm>
              <a:off x="4137049" y="795972"/>
              <a:ext cx="825999" cy="1262528"/>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10</a:t>
              </a:r>
              <a:endParaRPr lang="en-US" sz="2000" b="1" dirty="0">
                <a:solidFill>
                  <a:srgbClr val="000000"/>
                </a:solidFill>
              </a:endParaRPr>
            </a:p>
          </p:txBody>
        </p:sp>
        <p:sp>
          <p:nvSpPr>
            <p:cNvPr id="184" name="矩形 111"/>
            <p:cNvSpPr/>
            <p:nvPr/>
          </p:nvSpPr>
          <p:spPr>
            <a:xfrm>
              <a:off x="3064967" y="1639046"/>
              <a:ext cx="823796" cy="220856"/>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sp>
          <p:nvSpPr>
            <p:cNvPr id="185" name="矩形 112"/>
            <p:cNvSpPr/>
            <p:nvPr/>
          </p:nvSpPr>
          <p:spPr>
            <a:xfrm>
              <a:off x="5176734" y="2373503"/>
              <a:ext cx="825999" cy="729981"/>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C: 6</a:t>
              </a:r>
              <a:endParaRPr lang="en-US" sz="2000" b="1" dirty="0">
                <a:solidFill>
                  <a:srgbClr val="000000"/>
                </a:solidFill>
              </a:endParaRPr>
            </a:p>
          </p:txBody>
        </p:sp>
        <p:sp>
          <p:nvSpPr>
            <p:cNvPr id="186" name="矩形 113"/>
            <p:cNvSpPr/>
            <p:nvPr/>
          </p:nvSpPr>
          <p:spPr>
            <a:xfrm>
              <a:off x="5177824" y="2127758"/>
              <a:ext cx="824247" cy="217733"/>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A: 1</a:t>
              </a:r>
              <a:endParaRPr lang="en-US" sz="2000" b="1" dirty="0">
                <a:solidFill>
                  <a:srgbClr val="000000"/>
                </a:solidFill>
              </a:endParaRPr>
            </a:p>
          </p:txBody>
        </p:sp>
        <p:grpSp>
          <p:nvGrpSpPr>
            <p:cNvPr id="187" name="群組 114"/>
            <p:cNvGrpSpPr/>
            <p:nvPr/>
          </p:nvGrpSpPr>
          <p:grpSpPr>
            <a:xfrm>
              <a:off x="3085396" y="3135135"/>
              <a:ext cx="2941277" cy="269473"/>
              <a:chOff x="1016883" y="2495167"/>
              <a:chExt cx="2340295" cy="241791"/>
            </a:xfrm>
          </p:grpSpPr>
          <p:sp>
            <p:nvSpPr>
              <p:cNvPr id="188" name="文字方塊 115"/>
              <p:cNvSpPr txBox="1"/>
              <p:nvPr/>
            </p:nvSpPr>
            <p:spPr>
              <a:xfrm>
                <a:off x="1016883" y="2495167"/>
                <a:ext cx="676274" cy="241791"/>
              </a:xfrm>
              <a:prstGeom prst="rect">
                <a:avLst/>
              </a:prstGeom>
              <a:noFill/>
            </p:spPr>
            <p:txBody>
              <a:bodyPr wrap="square" rtlCol="0">
                <a:spAutoFit/>
              </a:bodyPr>
              <a:lstStyle/>
              <a:p>
                <a:r>
                  <a:rPr lang="en-US" sz="2000" b="1" dirty="0" smtClean="0"/>
                  <a:t>DC 1</a:t>
                </a:r>
                <a:endParaRPr lang="en-US" sz="2000" b="1" dirty="0"/>
              </a:p>
            </p:txBody>
          </p:sp>
          <p:sp>
            <p:nvSpPr>
              <p:cNvPr id="189" name="文字方塊 116"/>
              <p:cNvSpPr txBox="1"/>
              <p:nvPr/>
            </p:nvSpPr>
            <p:spPr>
              <a:xfrm>
                <a:off x="2680904" y="2495167"/>
                <a:ext cx="676274" cy="241791"/>
              </a:xfrm>
              <a:prstGeom prst="rect">
                <a:avLst/>
              </a:prstGeom>
              <a:noFill/>
            </p:spPr>
            <p:txBody>
              <a:bodyPr wrap="square" rtlCol="0">
                <a:spAutoFit/>
              </a:bodyPr>
              <a:lstStyle/>
              <a:p>
                <a:r>
                  <a:rPr lang="en-US" sz="2000" b="1" dirty="0" smtClean="0"/>
                  <a:t>DC 3</a:t>
                </a:r>
                <a:endParaRPr lang="en-US" sz="2000" b="1" dirty="0"/>
              </a:p>
            </p:txBody>
          </p:sp>
          <p:sp>
            <p:nvSpPr>
              <p:cNvPr id="190" name="文字方塊 117"/>
              <p:cNvSpPr txBox="1"/>
              <p:nvPr/>
            </p:nvSpPr>
            <p:spPr>
              <a:xfrm>
                <a:off x="1845557" y="2495167"/>
                <a:ext cx="676274" cy="241791"/>
              </a:xfrm>
              <a:prstGeom prst="rect">
                <a:avLst/>
              </a:prstGeom>
              <a:noFill/>
            </p:spPr>
            <p:txBody>
              <a:bodyPr wrap="square" rtlCol="0">
                <a:spAutoFit/>
              </a:bodyPr>
              <a:lstStyle/>
              <a:p>
                <a:r>
                  <a:rPr lang="en-US" sz="2000" b="1" dirty="0" smtClean="0"/>
                  <a:t>DC 2</a:t>
                </a:r>
                <a:endParaRPr lang="en-US" sz="2000" b="1" dirty="0"/>
              </a:p>
            </p:txBody>
          </p:sp>
        </p:grpSp>
      </p:grpSp>
    </p:spTree>
    <p:extLst>
      <p:ext uri="{BB962C8B-B14F-4D97-AF65-F5344CB8AC3E}">
        <p14:creationId xmlns:p14="http://schemas.microsoft.com/office/powerpoint/2010/main" val="2017072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heckerboard(across)">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additive="base">
                                        <p:cTn id="1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2"/>
                                        </p:tgtEl>
                                        <p:attrNameLst>
                                          <p:attrName>style.visibility</p:attrName>
                                        </p:attrNameLst>
                                      </p:cBhvr>
                                      <p:to>
                                        <p:strVal val="hidden"/>
                                      </p:to>
                                    </p:set>
                                  </p:childTnLst>
                                </p:cTn>
                              </p:par>
                              <p:par>
                                <p:cTn id="21" presetID="3" presetClass="entr" presetSubtype="10" fill="hold" nodeType="withEffect">
                                  <p:stCondLst>
                                    <p:cond delay="0"/>
                                  </p:stCondLst>
                                  <p:childTnLst>
                                    <p:set>
                                      <p:cBhvr>
                                        <p:cTn id="22" dur="1" fill="hold">
                                          <p:stCondLst>
                                            <p:cond delay="0"/>
                                          </p:stCondLst>
                                        </p:cTn>
                                        <p:tgtEl>
                                          <p:spTgt spid="135"/>
                                        </p:tgtEl>
                                        <p:attrNameLst>
                                          <p:attrName>style.visibility</p:attrName>
                                        </p:attrNameLst>
                                      </p:cBhvr>
                                      <p:to>
                                        <p:strVal val="visible"/>
                                      </p:to>
                                    </p:set>
                                    <p:animEffect transition="in" filter="blinds(horizontal)">
                                      <p:cBhvr>
                                        <p:cTn id="23" dur="500"/>
                                        <p:tgtEl>
                                          <p:spTgt spid="135"/>
                                        </p:tgtEl>
                                      </p:cBhvr>
                                    </p:animEffect>
                                  </p:childTnLst>
                                </p:cTn>
                              </p:par>
                              <p:par>
                                <p:cTn id="24" presetID="2" presetClass="entr" presetSubtype="4" fill="hold" nodeType="withEffect">
                                  <p:stCondLst>
                                    <p:cond delay="0"/>
                                  </p:stCondLst>
                                  <p:childTnLst>
                                    <p:set>
                                      <p:cBhvr>
                                        <p:cTn id="25" dur="1" fill="hold">
                                          <p:stCondLst>
                                            <p:cond delay="0"/>
                                          </p:stCondLst>
                                        </p:cTn>
                                        <p:tgtEl>
                                          <p:spTgt spid="6">
                                            <p:txEl>
                                              <p:pRg st="2" end="2"/>
                                            </p:txEl>
                                          </p:spTgt>
                                        </p:tgtEl>
                                        <p:attrNameLst>
                                          <p:attrName>style.visibility</p:attrName>
                                        </p:attrNameLst>
                                      </p:cBhvr>
                                      <p:to>
                                        <p:strVal val="visible"/>
                                      </p:to>
                                    </p:set>
                                    <p:anim calcmode="lin" valueType="num">
                                      <p:cBhvr additive="base">
                                        <p:cTn id="26"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nodeType="clickEffect">
                                  <p:stCondLst>
                                    <p:cond delay="0"/>
                                  </p:stCondLst>
                                  <p:childTnLst>
                                    <p:set>
                                      <p:cBhvr>
                                        <p:cTn id="31" dur="1" fill="hold">
                                          <p:stCondLst>
                                            <p:cond delay="0"/>
                                          </p:stCondLst>
                                        </p:cTn>
                                        <p:tgtEl>
                                          <p:spTgt spid="135"/>
                                        </p:tgtEl>
                                        <p:attrNameLst>
                                          <p:attrName>style.visibility</p:attrName>
                                        </p:attrNameLst>
                                      </p:cBhvr>
                                      <p:to>
                                        <p:strVal val="hidden"/>
                                      </p:to>
                                    </p:set>
                                  </p:childTnLst>
                                </p:cTn>
                              </p:par>
                              <p:par>
                                <p:cTn id="32" presetID="3" presetClass="entr" presetSubtype="10" fill="hold" nodeType="withEffect">
                                  <p:stCondLst>
                                    <p:cond delay="0"/>
                                  </p:stCondLst>
                                  <p:childTnLst>
                                    <p:set>
                                      <p:cBhvr>
                                        <p:cTn id="33" dur="1" fill="hold">
                                          <p:stCondLst>
                                            <p:cond delay="0"/>
                                          </p:stCondLst>
                                        </p:cTn>
                                        <p:tgtEl>
                                          <p:spTgt spid="149"/>
                                        </p:tgtEl>
                                        <p:attrNameLst>
                                          <p:attrName>style.visibility</p:attrName>
                                        </p:attrNameLst>
                                      </p:cBhvr>
                                      <p:to>
                                        <p:strVal val="visible"/>
                                      </p:to>
                                    </p:set>
                                    <p:animEffect transition="in" filter="blinds(horizontal)">
                                      <p:cBhvr>
                                        <p:cTn id="34" dur="500"/>
                                        <p:tgtEl>
                                          <p:spTgt spid="149"/>
                                        </p:tgtEl>
                                      </p:cBhvr>
                                    </p:animEffect>
                                  </p:childTnLst>
                                </p:cTn>
                              </p:par>
                              <p:par>
                                <p:cTn id="35" presetID="2" presetClass="entr" presetSubtype="4" fill="hold" nodeType="with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 calcmode="lin" valueType="num">
                                      <p:cBhvr additive="base">
                                        <p:cTn id="3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149"/>
                                        </p:tgtEl>
                                        <p:attrNameLst>
                                          <p:attrName>style.visibility</p:attrName>
                                        </p:attrNameLst>
                                      </p:cBhvr>
                                      <p:to>
                                        <p:strVal val="hidden"/>
                                      </p:to>
                                    </p:set>
                                  </p:childTnLst>
                                </p:cTn>
                              </p:par>
                              <p:par>
                                <p:cTn id="43" presetID="3" presetClass="entr" presetSubtype="10" fill="hold" nodeType="withEffect">
                                  <p:stCondLst>
                                    <p:cond delay="0"/>
                                  </p:stCondLst>
                                  <p:childTnLst>
                                    <p:set>
                                      <p:cBhvr>
                                        <p:cTn id="44" dur="1" fill="hold">
                                          <p:stCondLst>
                                            <p:cond delay="0"/>
                                          </p:stCondLst>
                                        </p:cTn>
                                        <p:tgtEl>
                                          <p:spTgt spid="163"/>
                                        </p:tgtEl>
                                        <p:attrNameLst>
                                          <p:attrName>style.visibility</p:attrName>
                                        </p:attrNameLst>
                                      </p:cBhvr>
                                      <p:to>
                                        <p:strVal val="visible"/>
                                      </p:to>
                                    </p:set>
                                    <p:animEffect transition="in" filter="blinds(horizontal)">
                                      <p:cBhvr>
                                        <p:cTn id="45" dur="500"/>
                                        <p:tgtEl>
                                          <p:spTgt spid="163"/>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xit" presetSubtype="0" fill="hold" nodeType="clickEffect">
                                  <p:stCondLst>
                                    <p:cond delay="0"/>
                                  </p:stCondLst>
                                  <p:childTnLst>
                                    <p:set>
                                      <p:cBhvr>
                                        <p:cTn id="49" dur="1" fill="hold">
                                          <p:stCondLst>
                                            <p:cond delay="0"/>
                                          </p:stCondLst>
                                        </p:cTn>
                                        <p:tgtEl>
                                          <p:spTgt spid="163"/>
                                        </p:tgtEl>
                                        <p:attrNameLst>
                                          <p:attrName>style.visibility</p:attrName>
                                        </p:attrNameLst>
                                      </p:cBhvr>
                                      <p:to>
                                        <p:strVal val="hidden"/>
                                      </p:to>
                                    </p:set>
                                  </p:childTnLst>
                                </p:cTn>
                              </p:par>
                              <p:par>
                                <p:cTn id="50" presetID="3" presetClass="entr" presetSubtype="10" fill="hold" nodeType="withEffect">
                                  <p:stCondLst>
                                    <p:cond delay="0"/>
                                  </p:stCondLst>
                                  <p:childTnLst>
                                    <p:set>
                                      <p:cBhvr>
                                        <p:cTn id="51" dur="1" fill="hold">
                                          <p:stCondLst>
                                            <p:cond delay="0"/>
                                          </p:stCondLst>
                                        </p:cTn>
                                        <p:tgtEl>
                                          <p:spTgt spid="177"/>
                                        </p:tgtEl>
                                        <p:attrNameLst>
                                          <p:attrName>style.visibility</p:attrName>
                                        </p:attrNameLst>
                                      </p:cBhvr>
                                      <p:to>
                                        <p:strVal val="visible"/>
                                      </p:to>
                                    </p:set>
                                    <p:animEffect transition="in" filter="blinds(horizontal)">
                                      <p:cBhvr>
                                        <p:cTn id="52" dur="500"/>
                                        <p:tgtEl>
                                          <p:spTgt spid="177"/>
                                        </p:tgtEl>
                                      </p:cBhvr>
                                    </p:animEffect>
                                  </p:childTnLst>
                                </p:cTn>
                              </p:par>
                              <p:par>
                                <p:cTn id="53" presetID="5" presetClass="entr" presetSubtype="10" fill="hold" grpId="0" nodeType="withEffect">
                                  <p:stCondLst>
                                    <p:cond delay="0"/>
                                  </p:stCondLst>
                                  <p:childTnLst>
                                    <p:set>
                                      <p:cBhvr>
                                        <p:cTn id="54" dur="1" fill="hold">
                                          <p:stCondLst>
                                            <p:cond delay="0"/>
                                          </p:stCondLst>
                                        </p:cTn>
                                        <p:tgtEl>
                                          <p:spTgt spid="120"/>
                                        </p:tgtEl>
                                        <p:attrNameLst>
                                          <p:attrName>style.visibility</p:attrName>
                                        </p:attrNameLst>
                                      </p:cBhvr>
                                      <p:to>
                                        <p:strVal val="visible"/>
                                      </p:to>
                                    </p:set>
                                    <p:animEffect transition="in" filter="checkerboard(across)">
                                      <p:cBhvr>
                                        <p:cTn id="55" dur="500"/>
                                        <p:tgtEl>
                                          <p:spTgt spid="120"/>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6">
                                            <p:txEl>
                                              <p:pRg st="4" end="4"/>
                                            </p:txEl>
                                          </p:spTgt>
                                        </p:tgtEl>
                                        <p:attrNameLst>
                                          <p:attrName>style.visibility</p:attrName>
                                        </p:attrNameLst>
                                      </p:cBhvr>
                                      <p:to>
                                        <p:strVal val="visible"/>
                                      </p:to>
                                    </p:set>
                                    <p:anim calcmode="lin" valueType="num">
                                      <p:cBhvr additive="base">
                                        <p:cTn id="60"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6">
                                            <p:txEl>
                                              <p:pRg st="5" end="5"/>
                                            </p:txEl>
                                          </p:spTgt>
                                        </p:tgtEl>
                                        <p:attrNameLst>
                                          <p:attrName>style.visibility</p:attrName>
                                        </p:attrNameLst>
                                      </p:cBhvr>
                                      <p:to>
                                        <p:strVal val="visible"/>
                                      </p:to>
                                    </p:set>
                                    <p:anim calcmode="lin" valueType="num">
                                      <p:cBhvr additive="base">
                                        <p:cTn id="66"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6">
                                            <p:txEl>
                                              <p:pRg st="5" end="5"/>
                                            </p:txEl>
                                          </p:spTgt>
                                        </p:tgtEl>
                                        <p:attrNameLst>
                                          <p:attrName>ppt_y</p:attrName>
                                        </p:attrNameLst>
                                      </p:cBhvr>
                                      <p:tavLst>
                                        <p:tav tm="0">
                                          <p:val>
                                            <p:strVal val="1+#ppt_h/2"/>
                                          </p:val>
                                        </p:tav>
                                        <p:tav tm="100000">
                                          <p:val>
                                            <p:strVal val="#ppt_y"/>
                                          </p:val>
                                        </p:tav>
                                      </p:tavLst>
                                    </p:anim>
                                  </p:childTnLst>
                                </p:cTn>
                              </p:par>
                              <p:par>
                                <p:cTn id="68" presetID="5" presetClass="entr" presetSubtype="10" fill="hold" grpId="0" nodeType="withEffect">
                                  <p:stCondLst>
                                    <p:cond delay="0"/>
                                  </p:stCondLst>
                                  <p:childTnLst>
                                    <p:set>
                                      <p:cBhvr>
                                        <p:cTn id="69" dur="1" fill="hold">
                                          <p:stCondLst>
                                            <p:cond delay="0"/>
                                          </p:stCondLst>
                                        </p:cTn>
                                        <p:tgtEl>
                                          <p:spTgt spid="119"/>
                                        </p:tgtEl>
                                        <p:attrNameLst>
                                          <p:attrName>style.visibility</p:attrName>
                                        </p:attrNameLst>
                                      </p:cBhvr>
                                      <p:to>
                                        <p:strVal val="visible"/>
                                      </p:to>
                                    </p:set>
                                    <p:animEffect transition="in" filter="checkerboard(across)">
                                      <p:cBhvr>
                                        <p:cTn id="70"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0" grpId="0"/>
      <p:bldP spid="1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147" y="381000"/>
            <a:ext cx="8229600" cy="1325562"/>
          </a:xfrm>
        </p:spPr>
        <p:txBody>
          <a:bodyPr>
            <a:normAutofit fontScale="90000"/>
          </a:bodyPr>
          <a:lstStyle/>
          <a:p>
            <a:r>
              <a:rPr lang="en-US" b="1" dirty="0"/>
              <a:t>W</a:t>
            </a:r>
            <a:r>
              <a:rPr lang="en-US" dirty="0"/>
              <a:t>orkload-</a:t>
            </a:r>
            <a:r>
              <a:rPr lang="en-US" b="1" dirty="0"/>
              <a:t>A</a:t>
            </a:r>
            <a:r>
              <a:rPr lang="en-US" dirty="0"/>
              <a:t>ware </a:t>
            </a:r>
            <a:r>
              <a:rPr lang="en-US" b="1" dirty="0"/>
              <a:t>G</a:t>
            </a:r>
            <a:r>
              <a:rPr lang="en-US" dirty="0"/>
              <a:t>reedy </a:t>
            </a:r>
            <a:r>
              <a:rPr lang="en-US" b="1" dirty="0"/>
              <a:t>S</a:t>
            </a:r>
            <a:r>
              <a:rPr lang="en-US" dirty="0"/>
              <a:t>cheduling (</a:t>
            </a:r>
            <a:r>
              <a:rPr lang="en-US" b="1" dirty="0"/>
              <a:t>SWAG</a:t>
            </a:r>
            <a:r>
              <a:rPr lang="en-US" dirty="0"/>
              <a:t>)</a:t>
            </a:r>
          </a:p>
        </p:txBody>
      </p:sp>
      <p:sp>
        <p:nvSpPr>
          <p:cNvPr id="3" name="Content Placeholder 2"/>
          <p:cNvSpPr>
            <a:spLocks noGrp="1"/>
          </p:cNvSpPr>
          <p:nvPr>
            <p:ph idx="1"/>
          </p:nvPr>
        </p:nvSpPr>
        <p:spPr>
          <a:xfrm>
            <a:off x="457200" y="1905000"/>
            <a:ext cx="8229600" cy="4495800"/>
          </a:xfrm>
        </p:spPr>
        <p:txBody>
          <a:bodyPr>
            <a:normAutofit/>
          </a:bodyPr>
          <a:lstStyle/>
          <a:p>
            <a:r>
              <a:rPr lang="en-US" sz="3600" dirty="0"/>
              <a:t>Design </a:t>
            </a:r>
            <a:r>
              <a:rPr lang="en-US" sz="3600" dirty="0" smtClean="0"/>
              <a:t>insights</a:t>
            </a:r>
            <a:r>
              <a:rPr lang="en-US" sz="3600" dirty="0"/>
              <a:t>:</a:t>
            </a:r>
          </a:p>
          <a:p>
            <a:pPr lvl="1"/>
            <a:r>
              <a:rPr lang="en-US" dirty="0"/>
              <a:t>Faster job first (SRPT)</a:t>
            </a:r>
          </a:p>
          <a:p>
            <a:pPr lvl="1"/>
            <a:r>
              <a:rPr lang="en-US" dirty="0"/>
              <a:t>Uneven #tasks at each datacenter</a:t>
            </a:r>
          </a:p>
          <a:p>
            <a:pPr lvl="1"/>
            <a:r>
              <a:rPr lang="en-US" dirty="0"/>
              <a:t>Uneven existing queue length at each datacenter</a:t>
            </a:r>
          </a:p>
          <a:p>
            <a:endParaRPr lang="en-US" sz="4000" dirty="0" smtClean="0"/>
          </a:p>
          <a:p>
            <a:r>
              <a:rPr lang="en-US" sz="4000" dirty="0" smtClean="0">
                <a:solidFill>
                  <a:srgbClr val="0000FF"/>
                </a:solidFill>
              </a:rPr>
              <a:t>Bottleneck determines completion</a:t>
            </a:r>
          </a:p>
        </p:txBody>
      </p:sp>
    </p:spTree>
    <p:extLst>
      <p:ext uri="{BB962C8B-B14F-4D97-AF65-F5344CB8AC3E}">
        <p14:creationId xmlns:p14="http://schemas.microsoft.com/office/powerpoint/2010/main" val="107734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linds(horizontal)">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noAutofit/>
          </a:bodyPr>
          <a:lstStyle/>
          <a:p>
            <a:r>
              <a:rPr lang="en-US" sz="4000" b="1" dirty="0" smtClean="0"/>
              <a:t>SWAG Algorithm</a:t>
            </a:r>
            <a:endParaRPr lang="en-US" sz="4000" dirty="0"/>
          </a:p>
        </p:txBody>
      </p:sp>
      <p:sp>
        <p:nvSpPr>
          <p:cNvPr id="4" name="內容版面配置區 3"/>
          <p:cNvSpPr>
            <a:spLocks noGrp="1"/>
          </p:cNvSpPr>
          <p:nvPr>
            <p:ph idx="1"/>
          </p:nvPr>
        </p:nvSpPr>
        <p:spPr>
          <a:xfrm>
            <a:off x="457200" y="1371600"/>
            <a:ext cx="8229600" cy="4754563"/>
          </a:xfrm>
        </p:spPr>
        <p:txBody>
          <a:bodyPr>
            <a:normAutofit/>
          </a:bodyPr>
          <a:lstStyle/>
          <a:p>
            <a:r>
              <a:rPr lang="en-US" sz="2800" dirty="0" smtClean="0"/>
              <a:t>Greedily select the </a:t>
            </a:r>
            <a:r>
              <a:rPr lang="en-US" sz="2800" dirty="0" smtClean="0">
                <a:solidFill>
                  <a:srgbClr val="0000FF"/>
                </a:solidFill>
              </a:rPr>
              <a:t>“fastest”</a:t>
            </a:r>
            <a:r>
              <a:rPr lang="en-US" sz="2800" dirty="0" smtClean="0"/>
              <a:t> job </a:t>
            </a:r>
          </a:p>
          <a:p>
            <a:pPr lvl="1"/>
            <a:r>
              <a:rPr lang="en-US" sz="2400" dirty="0" smtClean="0"/>
              <a:t>Minimum addition to the current queue lengths</a:t>
            </a:r>
          </a:p>
          <a:p>
            <a:pPr lvl="1"/>
            <a:r>
              <a:rPr lang="en-US" sz="2400" dirty="0" smtClean="0"/>
              <a:t>Minimum remaining tasks (tie-breaker)</a:t>
            </a:r>
          </a:p>
          <a:p>
            <a:pPr lvl="1"/>
            <a:r>
              <a:rPr lang="en-US" sz="2400" dirty="0" smtClean="0"/>
              <a:t>Continue until all jobs are selected</a:t>
            </a:r>
          </a:p>
          <a:p>
            <a:r>
              <a:rPr lang="en-US" sz="2800" dirty="0" smtClean="0">
                <a:solidFill>
                  <a:srgbClr val="0000FF"/>
                </a:solidFill>
              </a:rPr>
              <a:t>More computationally intensive</a:t>
            </a:r>
          </a:p>
          <a:p>
            <a:r>
              <a:rPr lang="en-US" sz="2800" dirty="0" smtClean="0">
                <a:solidFill>
                  <a:srgbClr val="0000FF"/>
                </a:solidFill>
              </a:rPr>
              <a:t>More performance improvements</a:t>
            </a:r>
          </a:p>
        </p:txBody>
      </p:sp>
      <p:grpSp>
        <p:nvGrpSpPr>
          <p:cNvPr id="63" name="Group 62"/>
          <p:cNvGrpSpPr/>
          <p:nvPr/>
        </p:nvGrpSpPr>
        <p:grpSpPr>
          <a:xfrm>
            <a:off x="64887" y="4419600"/>
            <a:ext cx="9079113" cy="2179533"/>
            <a:chOff x="64887" y="204579"/>
            <a:chExt cx="9079113" cy="2179533"/>
          </a:xfrm>
        </p:grpSpPr>
        <p:cxnSp>
          <p:nvCxnSpPr>
            <p:cNvPr id="64" name="直線單箭頭接點 105"/>
            <p:cNvCxnSpPr/>
            <p:nvPr/>
          </p:nvCxnSpPr>
          <p:spPr>
            <a:xfrm flipH="1" flipV="1">
              <a:off x="199561" y="204579"/>
              <a:ext cx="17957" cy="198531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65" name="直線單箭頭接點 106"/>
            <p:cNvCxnSpPr/>
            <p:nvPr/>
          </p:nvCxnSpPr>
          <p:spPr>
            <a:xfrm>
              <a:off x="64887" y="2058124"/>
              <a:ext cx="29718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66" name="矩形 110"/>
            <p:cNvSpPr/>
            <p:nvPr/>
          </p:nvSpPr>
          <p:spPr>
            <a:xfrm>
              <a:off x="1230707" y="986204"/>
              <a:ext cx="619499" cy="1044772"/>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A: 10</a:t>
              </a:r>
              <a:endParaRPr lang="en-US" sz="1600" b="1" dirty="0">
                <a:solidFill>
                  <a:srgbClr val="000000"/>
                </a:solidFill>
              </a:endParaRPr>
            </a:p>
          </p:txBody>
        </p:sp>
        <p:sp>
          <p:nvSpPr>
            <p:cNvPr id="67" name="矩形 111"/>
            <p:cNvSpPr/>
            <p:nvPr/>
          </p:nvSpPr>
          <p:spPr>
            <a:xfrm>
              <a:off x="451770" y="1848213"/>
              <a:ext cx="617847" cy="182763"/>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A: 1</a:t>
              </a:r>
              <a:endParaRPr lang="en-US" sz="1600" b="1" dirty="0">
                <a:solidFill>
                  <a:srgbClr val="000000"/>
                </a:solidFill>
              </a:endParaRPr>
            </a:p>
          </p:txBody>
        </p:sp>
        <p:sp>
          <p:nvSpPr>
            <p:cNvPr id="68" name="矩形 113"/>
            <p:cNvSpPr/>
            <p:nvPr/>
          </p:nvSpPr>
          <p:spPr>
            <a:xfrm>
              <a:off x="2031125" y="1863788"/>
              <a:ext cx="618185" cy="180179"/>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A: 1</a:t>
              </a:r>
              <a:endParaRPr lang="en-US" sz="1600" b="1" dirty="0">
                <a:solidFill>
                  <a:srgbClr val="000000"/>
                </a:solidFill>
              </a:endParaRPr>
            </a:p>
          </p:txBody>
        </p:sp>
        <p:grpSp>
          <p:nvGrpSpPr>
            <p:cNvPr id="69" name="群組 114"/>
            <p:cNvGrpSpPr/>
            <p:nvPr/>
          </p:nvGrpSpPr>
          <p:grpSpPr>
            <a:xfrm>
              <a:off x="441971" y="2053403"/>
              <a:ext cx="2205958" cy="297659"/>
              <a:chOff x="1016883" y="2495167"/>
              <a:chExt cx="2340295" cy="322748"/>
            </a:xfrm>
          </p:grpSpPr>
          <p:sp>
            <p:nvSpPr>
              <p:cNvPr id="92" name="文字方塊 115"/>
              <p:cNvSpPr txBox="1"/>
              <p:nvPr/>
            </p:nvSpPr>
            <p:spPr>
              <a:xfrm>
                <a:off x="1016883" y="2495167"/>
                <a:ext cx="676274" cy="322748"/>
              </a:xfrm>
              <a:prstGeom prst="rect">
                <a:avLst/>
              </a:prstGeom>
              <a:noFill/>
            </p:spPr>
            <p:txBody>
              <a:bodyPr wrap="square" rtlCol="0">
                <a:spAutoFit/>
              </a:bodyPr>
              <a:lstStyle/>
              <a:p>
                <a:r>
                  <a:rPr lang="en-US" sz="1600" b="1" dirty="0" smtClean="0"/>
                  <a:t>DC 1</a:t>
                </a:r>
                <a:endParaRPr lang="en-US" sz="1600" b="1" dirty="0"/>
              </a:p>
            </p:txBody>
          </p:sp>
          <p:sp>
            <p:nvSpPr>
              <p:cNvPr id="93" name="文字方塊 116"/>
              <p:cNvSpPr txBox="1"/>
              <p:nvPr/>
            </p:nvSpPr>
            <p:spPr>
              <a:xfrm>
                <a:off x="2680904" y="2495167"/>
                <a:ext cx="676274" cy="322748"/>
              </a:xfrm>
              <a:prstGeom prst="rect">
                <a:avLst/>
              </a:prstGeom>
              <a:noFill/>
            </p:spPr>
            <p:txBody>
              <a:bodyPr wrap="square" rtlCol="0">
                <a:spAutoFit/>
              </a:bodyPr>
              <a:lstStyle/>
              <a:p>
                <a:r>
                  <a:rPr lang="en-US" sz="1600" b="1" dirty="0" smtClean="0"/>
                  <a:t>DC 3</a:t>
                </a:r>
                <a:endParaRPr lang="en-US" sz="1600" b="1" dirty="0"/>
              </a:p>
            </p:txBody>
          </p:sp>
          <p:sp>
            <p:nvSpPr>
              <p:cNvPr id="94" name="文字方塊 117"/>
              <p:cNvSpPr txBox="1"/>
              <p:nvPr/>
            </p:nvSpPr>
            <p:spPr>
              <a:xfrm>
                <a:off x="1845557" y="2495167"/>
                <a:ext cx="676274" cy="322748"/>
              </a:xfrm>
              <a:prstGeom prst="rect">
                <a:avLst/>
              </a:prstGeom>
              <a:noFill/>
            </p:spPr>
            <p:txBody>
              <a:bodyPr wrap="square" rtlCol="0">
                <a:spAutoFit/>
              </a:bodyPr>
              <a:lstStyle/>
              <a:p>
                <a:r>
                  <a:rPr lang="en-US" sz="1600" b="1" dirty="0" smtClean="0"/>
                  <a:t>DC 2</a:t>
                </a:r>
                <a:endParaRPr lang="en-US" sz="1600" b="1" dirty="0"/>
              </a:p>
            </p:txBody>
          </p:sp>
        </p:grpSp>
        <p:cxnSp>
          <p:nvCxnSpPr>
            <p:cNvPr id="70" name="直線單箭頭接點 105"/>
            <p:cNvCxnSpPr/>
            <p:nvPr/>
          </p:nvCxnSpPr>
          <p:spPr>
            <a:xfrm flipH="1" flipV="1">
              <a:off x="3260104" y="237629"/>
              <a:ext cx="17957" cy="198531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71" name="直線單箭頭接點 106"/>
            <p:cNvCxnSpPr/>
            <p:nvPr/>
          </p:nvCxnSpPr>
          <p:spPr>
            <a:xfrm>
              <a:off x="3125430" y="2091174"/>
              <a:ext cx="29718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72" name="矩形 107"/>
            <p:cNvSpPr/>
            <p:nvPr/>
          </p:nvSpPr>
          <p:spPr>
            <a:xfrm>
              <a:off x="3511491" y="1724076"/>
              <a:ext cx="619499" cy="351383"/>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B: 3</a:t>
              </a:r>
              <a:endParaRPr lang="en-US" sz="1600" b="1" dirty="0">
                <a:solidFill>
                  <a:srgbClr val="000000"/>
                </a:solidFill>
              </a:endParaRPr>
            </a:p>
          </p:txBody>
        </p:sp>
        <p:sp>
          <p:nvSpPr>
            <p:cNvPr id="73" name="矩形 109"/>
            <p:cNvSpPr/>
            <p:nvPr/>
          </p:nvSpPr>
          <p:spPr>
            <a:xfrm>
              <a:off x="4291254" y="1220024"/>
              <a:ext cx="619499" cy="856770"/>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B: 8</a:t>
              </a:r>
              <a:endParaRPr lang="en-US" sz="1600" b="1" dirty="0">
                <a:solidFill>
                  <a:srgbClr val="000000"/>
                </a:solidFill>
              </a:endParaRPr>
            </a:p>
          </p:txBody>
        </p:sp>
        <p:grpSp>
          <p:nvGrpSpPr>
            <p:cNvPr id="74" name="群組 114"/>
            <p:cNvGrpSpPr/>
            <p:nvPr/>
          </p:nvGrpSpPr>
          <p:grpSpPr>
            <a:xfrm>
              <a:off x="3502514" y="2086453"/>
              <a:ext cx="2205958" cy="297659"/>
              <a:chOff x="1016883" y="2495167"/>
              <a:chExt cx="2340295" cy="322748"/>
            </a:xfrm>
          </p:grpSpPr>
          <p:sp>
            <p:nvSpPr>
              <p:cNvPr id="89" name="文字方塊 115"/>
              <p:cNvSpPr txBox="1"/>
              <p:nvPr/>
            </p:nvSpPr>
            <p:spPr>
              <a:xfrm>
                <a:off x="1016883" y="2495167"/>
                <a:ext cx="676274" cy="322748"/>
              </a:xfrm>
              <a:prstGeom prst="rect">
                <a:avLst/>
              </a:prstGeom>
              <a:noFill/>
            </p:spPr>
            <p:txBody>
              <a:bodyPr wrap="square" rtlCol="0">
                <a:spAutoFit/>
              </a:bodyPr>
              <a:lstStyle/>
              <a:p>
                <a:r>
                  <a:rPr lang="en-US" sz="1600" b="1" dirty="0" smtClean="0"/>
                  <a:t>DC 1</a:t>
                </a:r>
                <a:endParaRPr lang="en-US" sz="1600" b="1" dirty="0"/>
              </a:p>
            </p:txBody>
          </p:sp>
          <p:sp>
            <p:nvSpPr>
              <p:cNvPr id="90" name="文字方塊 116"/>
              <p:cNvSpPr txBox="1"/>
              <p:nvPr/>
            </p:nvSpPr>
            <p:spPr>
              <a:xfrm>
                <a:off x="2680904" y="2495167"/>
                <a:ext cx="676274" cy="322748"/>
              </a:xfrm>
              <a:prstGeom prst="rect">
                <a:avLst/>
              </a:prstGeom>
              <a:noFill/>
            </p:spPr>
            <p:txBody>
              <a:bodyPr wrap="square" rtlCol="0">
                <a:spAutoFit/>
              </a:bodyPr>
              <a:lstStyle/>
              <a:p>
                <a:r>
                  <a:rPr lang="en-US" sz="1600" b="1" dirty="0" smtClean="0"/>
                  <a:t>DC 3</a:t>
                </a:r>
                <a:endParaRPr lang="en-US" sz="1600" b="1" dirty="0"/>
              </a:p>
            </p:txBody>
          </p:sp>
          <p:sp>
            <p:nvSpPr>
              <p:cNvPr id="91" name="文字方塊 117"/>
              <p:cNvSpPr txBox="1"/>
              <p:nvPr/>
            </p:nvSpPr>
            <p:spPr>
              <a:xfrm>
                <a:off x="1845557" y="2495167"/>
                <a:ext cx="676274" cy="322748"/>
              </a:xfrm>
              <a:prstGeom prst="rect">
                <a:avLst/>
              </a:prstGeom>
              <a:noFill/>
            </p:spPr>
            <p:txBody>
              <a:bodyPr wrap="square" rtlCol="0">
                <a:spAutoFit/>
              </a:bodyPr>
              <a:lstStyle/>
              <a:p>
                <a:r>
                  <a:rPr lang="en-US" sz="1600" b="1" dirty="0" smtClean="0"/>
                  <a:t>DC 2</a:t>
                </a:r>
                <a:endParaRPr lang="en-US" sz="1600" b="1" dirty="0"/>
              </a:p>
            </p:txBody>
          </p:sp>
        </p:grpSp>
        <p:cxnSp>
          <p:nvCxnSpPr>
            <p:cNvPr id="75" name="直線單箭頭接點 105"/>
            <p:cNvCxnSpPr/>
            <p:nvPr/>
          </p:nvCxnSpPr>
          <p:spPr>
            <a:xfrm flipH="1" flipV="1">
              <a:off x="6306874" y="237629"/>
              <a:ext cx="17957" cy="198531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76" name="直線單箭頭接點 106"/>
            <p:cNvCxnSpPr/>
            <p:nvPr/>
          </p:nvCxnSpPr>
          <p:spPr>
            <a:xfrm>
              <a:off x="6172200" y="2091174"/>
              <a:ext cx="29718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77" name="矩形 108"/>
            <p:cNvSpPr/>
            <p:nvPr/>
          </p:nvSpPr>
          <p:spPr>
            <a:xfrm>
              <a:off x="6558261" y="1395361"/>
              <a:ext cx="619499" cy="647755"/>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C: 7</a:t>
              </a:r>
              <a:endParaRPr lang="en-US" sz="1600" b="1" dirty="0">
                <a:solidFill>
                  <a:srgbClr val="000000"/>
                </a:solidFill>
              </a:endParaRPr>
            </a:p>
          </p:txBody>
        </p:sp>
        <p:sp>
          <p:nvSpPr>
            <p:cNvPr id="78" name="矩形 112"/>
            <p:cNvSpPr/>
            <p:nvPr/>
          </p:nvSpPr>
          <p:spPr>
            <a:xfrm>
              <a:off x="8126764" y="1439040"/>
              <a:ext cx="619499" cy="604076"/>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C: 6</a:t>
              </a:r>
              <a:endParaRPr lang="en-US" sz="1600" b="1" dirty="0">
                <a:solidFill>
                  <a:srgbClr val="000000"/>
                </a:solidFill>
              </a:endParaRPr>
            </a:p>
          </p:txBody>
        </p:sp>
        <p:grpSp>
          <p:nvGrpSpPr>
            <p:cNvPr id="79" name="群組 114"/>
            <p:cNvGrpSpPr/>
            <p:nvPr/>
          </p:nvGrpSpPr>
          <p:grpSpPr>
            <a:xfrm>
              <a:off x="6549284" y="2086453"/>
              <a:ext cx="2205958" cy="297659"/>
              <a:chOff x="1016883" y="2495167"/>
              <a:chExt cx="2340295" cy="322748"/>
            </a:xfrm>
          </p:grpSpPr>
          <p:sp>
            <p:nvSpPr>
              <p:cNvPr id="86" name="文字方塊 115"/>
              <p:cNvSpPr txBox="1"/>
              <p:nvPr/>
            </p:nvSpPr>
            <p:spPr>
              <a:xfrm>
                <a:off x="1016883" y="2495167"/>
                <a:ext cx="676274" cy="322748"/>
              </a:xfrm>
              <a:prstGeom prst="rect">
                <a:avLst/>
              </a:prstGeom>
              <a:noFill/>
            </p:spPr>
            <p:txBody>
              <a:bodyPr wrap="square" rtlCol="0">
                <a:spAutoFit/>
              </a:bodyPr>
              <a:lstStyle/>
              <a:p>
                <a:r>
                  <a:rPr lang="en-US" sz="1600" b="1" dirty="0" smtClean="0"/>
                  <a:t>DC 1</a:t>
                </a:r>
                <a:endParaRPr lang="en-US" sz="1600" b="1" dirty="0"/>
              </a:p>
            </p:txBody>
          </p:sp>
          <p:sp>
            <p:nvSpPr>
              <p:cNvPr id="87" name="文字方塊 116"/>
              <p:cNvSpPr txBox="1"/>
              <p:nvPr/>
            </p:nvSpPr>
            <p:spPr>
              <a:xfrm>
                <a:off x="2680904" y="2495167"/>
                <a:ext cx="676274" cy="322748"/>
              </a:xfrm>
              <a:prstGeom prst="rect">
                <a:avLst/>
              </a:prstGeom>
              <a:noFill/>
            </p:spPr>
            <p:txBody>
              <a:bodyPr wrap="square" rtlCol="0">
                <a:spAutoFit/>
              </a:bodyPr>
              <a:lstStyle/>
              <a:p>
                <a:r>
                  <a:rPr lang="en-US" sz="1600" b="1" dirty="0" smtClean="0"/>
                  <a:t>DC 3</a:t>
                </a:r>
                <a:endParaRPr lang="en-US" sz="1600" b="1" dirty="0"/>
              </a:p>
            </p:txBody>
          </p:sp>
          <p:sp>
            <p:nvSpPr>
              <p:cNvPr id="88" name="文字方塊 117"/>
              <p:cNvSpPr txBox="1"/>
              <p:nvPr/>
            </p:nvSpPr>
            <p:spPr>
              <a:xfrm>
                <a:off x="1845557" y="2495167"/>
                <a:ext cx="676274" cy="322748"/>
              </a:xfrm>
              <a:prstGeom prst="rect">
                <a:avLst/>
              </a:prstGeom>
              <a:noFill/>
            </p:spPr>
            <p:txBody>
              <a:bodyPr wrap="square" rtlCol="0">
                <a:spAutoFit/>
              </a:bodyPr>
              <a:lstStyle/>
              <a:p>
                <a:r>
                  <a:rPr lang="en-US" sz="1600" b="1" dirty="0" smtClean="0"/>
                  <a:t>DC 2</a:t>
                </a:r>
                <a:endParaRPr lang="en-US" sz="1600" b="1" dirty="0"/>
              </a:p>
            </p:txBody>
          </p:sp>
        </p:grpSp>
        <p:cxnSp>
          <p:nvCxnSpPr>
            <p:cNvPr id="80" name="Straight Connector 79"/>
            <p:cNvCxnSpPr/>
            <p:nvPr/>
          </p:nvCxnSpPr>
          <p:spPr>
            <a:xfrm flipV="1">
              <a:off x="353504" y="956976"/>
              <a:ext cx="2294425" cy="460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2408523" y="586094"/>
              <a:ext cx="627128" cy="400110"/>
            </a:xfrm>
            <a:prstGeom prst="rect">
              <a:avLst/>
            </a:prstGeom>
            <a:noFill/>
          </p:spPr>
          <p:txBody>
            <a:bodyPr wrap="square" rtlCol="0">
              <a:spAutoFit/>
            </a:bodyPr>
            <a:lstStyle/>
            <a:p>
              <a:r>
                <a:rPr lang="en-US" sz="2000" b="1" dirty="0" smtClean="0"/>
                <a:t>10</a:t>
              </a:r>
              <a:endParaRPr lang="en-US" sz="2000" b="1" dirty="0"/>
            </a:p>
          </p:txBody>
        </p:sp>
        <p:cxnSp>
          <p:nvCxnSpPr>
            <p:cNvPr id="82" name="Straight Connector 81"/>
            <p:cNvCxnSpPr/>
            <p:nvPr/>
          </p:nvCxnSpPr>
          <p:spPr>
            <a:xfrm flipV="1">
              <a:off x="3453790" y="1192581"/>
              <a:ext cx="2294425" cy="460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6501905" y="1361191"/>
              <a:ext cx="2294425" cy="460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5470102" y="787676"/>
              <a:ext cx="627128" cy="400110"/>
            </a:xfrm>
            <a:prstGeom prst="rect">
              <a:avLst/>
            </a:prstGeom>
            <a:noFill/>
          </p:spPr>
          <p:txBody>
            <a:bodyPr wrap="square" rtlCol="0">
              <a:spAutoFit/>
            </a:bodyPr>
            <a:lstStyle/>
            <a:p>
              <a:r>
                <a:rPr lang="en-US" sz="2000" b="1" dirty="0"/>
                <a:t>8</a:t>
              </a:r>
            </a:p>
          </p:txBody>
        </p:sp>
        <p:sp>
          <p:nvSpPr>
            <p:cNvPr id="85" name="TextBox 84"/>
            <p:cNvSpPr txBox="1"/>
            <p:nvPr/>
          </p:nvSpPr>
          <p:spPr>
            <a:xfrm>
              <a:off x="8516872" y="938549"/>
              <a:ext cx="627128" cy="400110"/>
            </a:xfrm>
            <a:prstGeom prst="rect">
              <a:avLst/>
            </a:prstGeom>
            <a:noFill/>
          </p:spPr>
          <p:txBody>
            <a:bodyPr wrap="square" rtlCol="0">
              <a:spAutoFit/>
            </a:bodyPr>
            <a:lstStyle/>
            <a:p>
              <a:r>
                <a:rPr lang="en-US" sz="2000" b="1" dirty="0" smtClean="0"/>
                <a:t>7</a:t>
              </a:r>
              <a:endParaRPr lang="en-US" sz="2000" b="1" dirty="0"/>
            </a:p>
          </p:txBody>
        </p:sp>
      </p:grpSp>
      <p:grpSp>
        <p:nvGrpSpPr>
          <p:cNvPr id="95" name="Group 94"/>
          <p:cNvGrpSpPr/>
          <p:nvPr/>
        </p:nvGrpSpPr>
        <p:grpSpPr>
          <a:xfrm>
            <a:off x="1520068" y="4433734"/>
            <a:ext cx="6103864" cy="2146483"/>
            <a:chOff x="1500716" y="3239324"/>
            <a:chExt cx="6103864" cy="2146483"/>
          </a:xfrm>
        </p:grpSpPr>
        <p:cxnSp>
          <p:nvCxnSpPr>
            <p:cNvPr id="96" name="直線單箭頭接點 105"/>
            <p:cNvCxnSpPr/>
            <p:nvPr/>
          </p:nvCxnSpPr>
          <p:spPr>
            <a:xfrm flipH="1" flipV="1">
              <a:off x="1635390" y="3239324"/>
              <a:ext cx="17957" cy="198531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97" name="直線單箭頭接點 106"/>
            <p:cNvCxnSpPr/>
            <p:nvPr/>
          </p:nvCxnSpPr>
          <p:spPr>
            <a:xfrm>
              <a:off x="1500716" y="5092869"/>
              <a:ext cx="29718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98" name="矩形 108"/>
            <p:cNvSpPr/>
            <p:nvPr/>
          </p:nvSpPr>
          <p:spPr>
            <a:xfrm>
              <a:off x="1886777" y="4412064"/>
              <a:ext cx="619499" cy="647755"/>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C: 7</a:t>
              </a:r>
              <a:endParaRPr lang="en-US" sz="1600" b="1" dirty="0">
                <a:solidFill>
                  <a:srgbClr val="000000"/>
                </a:solidFill>
              </a:endParaRPr>
            </a:p>
          </p:txBody>
        </p:sp>
        <p:sp>
          <p:nvSpPr>
            <p:cNvPr id="99" name="矩形 110"/>
            <p:cNvSpPr/>
            <p:nvPr/>
          </p:nvSpPr>
          <p:spPr>
            <a:xfrm>
              <a:off x="2665723" y="4013549"/>
              <a:ext cx="619499" cy="1044772"/>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A: 10</a:t>
              </a:r>
              <a:endParaRPr lang="en-US" sz="1600" b="1" dirty="0">
                <a:solidFill>
                  <a:srgbClr val="000000"/>
                </a:solidFill>
              </a:endParaRPr>
            </a:p>
          </p:txBody>
        </p:sp>
        <p:sp>
          <p:nvSpPr>
            <p:cNvPr id="100" name="矩形 111"/>
            <p:cNvSpPr/>
            <p:nvPr/>
          </p:nvSpPr>
          <p:spPr>
            <a:xfrm>
              <a:off x="1887602" y="4220996"/>
              <a:ext cx="617847" cy="182763"/>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A: 1</a:t>
              </a:r>
              <a:endParaRPr lang="en-US" sz="1600" b="1" dirty="0">
                <a:solidFill>
                  <a:srgbClr val="000000"/>
                </a:solidFill>
              </a:endParaRPr>
            </a:p>
          </p:txBody>
        </p:sp>
        <p:sp>
          <p:nvSpPr>
            <p:cNvPr id="101" name="矩形 112"/>
            <p:cNvSpPr/>
            <p:nvPr/>
          </p:nvSpPr>
          <p:spPr>
            <a:xfrm>
              <a:off x="3466296" y="4474867"/>
              <a:ext cx="619499" cy="604076"/>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C: 6</a:t>
              </a:r>
              <a:endParaRPr lang="en-US" sz="1600" b="1" dirty="0">
                <a:solidFill>
                  <a:srgbClr val="000000"/>
                </a:solidFill>
              </a:endParaRPr>
            </a:p>
          </p:txBody>
        </p:sp>
        <p:sp>
          <p:nvSpPr>
            <p:cNvPr id="102" name="矩形 113"/>
            <p:cNvSpPr/>
            <p:nvPr/>
          </p:nvSpPr>
          <p:spPr>
            <a:xfrm>
              <a:off x="3466954" y="4302601"/>
              <a:ext cx="618185" cy="180179"/>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A: 1</a:t>
              </a:r>
              <a:endParaRPr lang="en-US" sz="1600" b="1" dirty="0">
                <a:solidFill>
                  <a:srgbClr val="000000"/>
                </a:solidFill>
              </a:endParaRPr>
            </a:p>
          </p:txBody>
        </p:sp>
        <p:grpSp>
          <p:nvGrpSpPr>
            <p:cNvPr id="103" name="群組 114"/>
            <p:cNvGrpSpPr/>
            <p:nvPr/>
          </p:nvGrpSpPr>
          <p:grpSpPr>
            <a:xfrm>
              <a:off x="1877800" y="5088148"/>
              <a:ext cx="2205958" cy="297659"/>
              <a:chOff x="1016883" y="2495167"/>
              <a:chExt cx="2340295" cy="322748"/>
            </a:xfrm>
          </p:grpSpPr>
          <p:sp>
            <p:nvSpPr>
              <p:cNvPr id="118" name="文字方塊 115"/>
              <p:cNvSpPr txBox="1"/>
              <p:nvPr/>
            </p:nvSpPr>
            <p:spPr>
              <a:xfrm>
                <a:off x="1016883" y="2495167"/>
                <a:ext cx="676274" cy="322748"/>
              </a:xfrm>
              <a:prstGeom prst="rect">
                <a:avLst/>
              </a:prstGeom>
              <a:noFill/>
            </p:spPr>
            <p:txBody>
              <a:bodyPr wrap="square" rtlCol="0">
                <a:spAutoFit/>
              </a:bodyPr>
              <a:lstStyle/>
              <a:p>
                <a:r>
                  <a:rPr lang="en-US" sz="1600" b="1" dirty="0" smtClean="0"/>
                  <a:t>DC 1</a:t>
                </a:r>
                <a:endParaRPr lang="en-US" sz="1600" b="1" dirty="0"/>
              </a:p>
            </p:txBody>
          </p:sp>
          <p:sp>
            <p:nvSpPr>
              <p:cNvPr id="119" name="文字方塊 116"/>
              <p:cNvSpPr txBox="1"/>
              <p:nvPr/>
            </p:nvSpPr>
            <p:spPr>
              <a:xfrm>
                <a:off x="2680904" y="2495167"/>
                <a:ext cx="676274" cy="322748"/>
              </a:xfrm>
              <a:prstGeom prst="rect">
                <a:avLst/>
              </a:prstGeom>
              <a:noFill/>
            </p:spPr>
            <p:txBody>
              <a:bodyPr wrap="square" rtlCol="0">
                <a:spAutoFit/>
              </a:bodyPr>
              <a:lstStyle/>
              <a:p>
                <a:r>
                  <a:rPr lang="en-US" sz="1600" b="1" dirty="0" smtClean="0"/>
                  <a:t>DC 3</a:t>
                </a:r>
                <a:endParaRPr lang="en-US" sz="1600" b="1" dirty="0"/>
              </a:p>
            </p:txBody>
          </p:sp>
          <p:sp>
            <p:nvSpPr>
              <p:cNvPr id="120" name="文字方塊 117"/>
              <p:cNvSpPr txBox="1"/>
              <p:nvPr/>
            </p:nvSpPr>
            <p:spPr>
              <a:xfrm>
                <a:off x="1845557" y="2495167"/>
                <a:ext cx="676274" cy="322748"/>
              </a:xfrm>
              <a:prstGeom prst="rect">
                <a:avLst/>
              </a:prstGeom>
              <a:noFill/>
            </p:spPr>
            <p:txBody>
              <a:bodyPr wrap="square" rtlCol="0">
                <a:spAutoFit/>
              </a:bodyPr>
              <a:lstStyle/>
              <a:p>
                <a:r>
                  <a:rPr lang="en-US" sz="1600" b="1" dirty="0" smtClean="0"/>
                  <a:t>DC 2</a:t>
                </a:r>
                <a:endParaRPr lang="en-US" sz="1600" b="1" dirty="0"/>
              </a:p>
            </p:txBody>
          </p:sp>
        </p:grpSp>
        <p:cxnSp>
          <p:nvCxnSpPr>
            <p:cNvPr id="104" name="直線單箭頭接點 105"/>
            <p:cNvCxnSpPr/>
            <p:nvPr/>
          </p:nvCxnSpPr>
          <p:spPr>
            <a:xfrm flipH="1" flipV="1">
              <a:off x="4767454" y="3239324"/>
              <a:ext cx="17957" cy="198531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05" name="直線單箭頭接點 106"/>
            <p:cNvCxnSpPr/>
            <p:nvPr/>
          </p:nvCxnSpPr>
          <p:spPr>
            <a:xfrm>
              <a:off x="4632780" y="5092869"/>
              <a:ext cx="29718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06" name="矩形 107"/>
            <p:cNvSpPr/>
            <p:nvPr/>
          </p:nvSpPr>
          <p:spPr>
            <a:xfrm>
              <a:off x="5009864" y="4061490"/>
              <a:ext cx="619499" cy="334049"/>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B: 3</a:t>
              </a:r>
              <a:endParaRPr lang="en-US" sz="1600" b="1" dirty="0">
                <a:solidFill>
                  <a:srgbClr val="000000"/>
                </a:solidFill>
              </a:endParaRPr>
            </a:p>
          </p:txBody>
        </p:sp>
        <p:sp>
          <p:nvSpPr>
            <p:cNvPr id="107" name="矩形 108"/>
            <p:cNvSpPr/>
            <p:nvPr/>
          </p:nvSpPr>
          <p:spPr>
            <a:xfrm>
              <a:off x="5009864" y="4412064"/>
              <a:ext cx="619499" cy="647755"/>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C: 7</a:t>
              </a:r>
              <a:endParaRPr lang="en-US" sz="1600" b="1" dirty="0">
                <a:solidFill>
                  <a:srgbClr val="000000"/>
                </a:solidFill>
              </a:endParaRPr>
            </a:p>
          </p:txBody>
        </p:sp>
        <p:sp>
          <p:nvSpPr>
            <p:cNvPr id="108" name="矩形 109"/>
            <p:cNvSpPr/>
            <p:nvPr/>
          </p:nvSpPr>
          <p:spPr>
            <a:xfrm>
              <a:off x="5798604" y="4221719"/>
              <a:ext cx="619499" cy="856770"/>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B: 8</a:t>
              </a:r>
              <a:endParaRPr lang="en-US" sz="1600" b="1" dirty="0">
                <a:solidFill>
                  <a:srgbClr val="000000"/>
                </a:solidFill>
              </a:endParaRPr>
            </a:p>
          </p:txBody>
        </p:sp>
        <p:sp>
          <p:nvSpPr>
            <p:cNvPr id="109" name="矩形 112"/>
            <p:cNvSpPr/>
            <p:nvPr/>
          </p:nvSpPr>
          <p:spPr>
            <a:xfrm>
              <a:off x="6587344" y="4454245"/>
              <a:ext cx="619499" cy="604076"/>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C: 6</a:t>
              </a:r>
              <a:endParaRPr lang="en-US" sz="1600" b="1" dirty="0">
                <a:solidFill>
                  <a:srgbClr val="000000"/>
                </a:solidFill>
              </a:endParaRPr>
            </a:p>
          </p:txBody>
        </p:sp>
        <p:grpSp>
          <p:nvGrpSpPr>
            <p:cNvPr id="110" name="群組 114"/>
            <p:cNvGrpSpPr/>
            <p:nvPr/>
          </p:nvGrpSpPr>
          <p:grpSpPr>
            <a:xfrm>
              <a:off x="5009864" y="5088148"/>
              <a:ext cx="2205958" cy="297659"/>
              <a:chOff x="1016883" y="2495167"/>
              <a:chExt cx="2340295" cy="322748"/>
            </a:xfrm>
          </p:grpSpPr>
          <p:sp>
            <p:nvSpPr>
              <p:cNvPr id="115" name="文字方塊 115"/>
              <p:cNvSpPr txBox="1"/>
              <p:nvPr/>
            </p:nvSpPr>
            <p:spPr>
              <a:xfrm>
                <a:off x="1016883" y="2495167"/>
                <a:ext cx="676274" cy="322748"/>
              </a:xfrm>
              <a:prstGeom prst="rect">
                <a:avLst/>
              </a:prstGeom>
              <a:noFill/>
            </p:spPr>
            <p:txBody>
              <a:bodyPr wrap="square" rtlCol="0">
                <a:spAutoFit/>
              </a:bodyPr>
              <a:lstStyle/>
              <a:p>
                <a:r>
                  <a:rPr lang="en-US" sz="1600" b="1" dirty="0" smtClean="0"/>
                  <a:t>DC 1</a:t>
                </a:r>
                <a:endParaRPr lang="en-US" sz="1600" b="1" dirty="0"/>
              </a:p>
            </p:txBody>
          </p:sp>
          <p:sp>
            <p:nvSpPr>
              <p:cNvPr id="116" name="文字方塊 116"/>
              <p:cNvSpPr txBox="1"/>
              <p:nvPr/>
            </p:nvSpPr>
            <p:spPr>
              <a:xfrm>
                <a:off x="2680904" y="2495167"/>
                <a:ext cx="676274" cy="322748"/>
              </a:xfrm>
              <a:prstGeom prst="rect">
                <a:avLst/>
              </a:prstGeom>
              <a:noFill/>
            </p:spPr>
            <p:txBody>
              <a:bodyPr wrap="square" rtlCol="0">
                <a:spAutoFit/>
              </a:bodyPr>
              <a:lstStyle/>
              <a:p>
                <a:r>
                  <a:rPr lang="en-US" sz="1600" b="1" dirty="0" smtClean="0"/>
                  <a:t>DC 3</a:t>
                </a:r>
                <a:endParaRPr lang="en-US" sz="1600" b="1" dirty="0"/>
              </a:p>
            </p:txBody>
          </p:sp>
          <p:sp>
            <p:nvSpPr>
              <p:cNvPr id="117" name="文字方塊 117"/>
              <p:cNvSpPr txBox="1"/>
              <p:nvPr/>
            </p:nvSpPr>
            <p:spPr>
              <a:xfrm>
                <a:off x="1845557" y="2495167"/>
                <a:ext cx="676274" cy="322748"/>
              </a:xfrm>
              <a:prstGeom prst="rect">
                <a:avLst/>
              </a:prstGeom>
              <a:noFill/>
            </p:spPr>
            <p:txBody>
              <a:bodyPr wrap="square" rtlCol="0">
                <a:spAutoFit/>
              </a:bodyPr>
              <a:lstStyle/>
              <a:p>
                <a:r>
                  <a:rPr lang="en-US" sz="1600" b="1" dirty="0" smtClean="0"/>
                  <a:t>DC 2</a:t>
                </a:r>
                <a:endParaRPr lang="en-US" sz="1600" b="1" dirty="0"/>
              </a:p>
            </p:txBody>
          </p:sp>
        </p:grpSp>
        <p:cxnSp>
          <p:nvCxnSpPr>
            <p:cNvPr id="111" name="Straight Connector 110"/>
            <p:cNvCxnSpPr/>
            <p:nvPr/>
          </p:nvCxnSpPr>
          <p:spPr>
            <a:xfrm flipV="1">
              <a:off x="1827285" y="3980877"/>
              <a:ext cx="2294425" cy="460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V="1">
              <a:off x="4971467" y="4022681"/>
              <a:ext cx="2294425" cy="460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113" name="TextBox 112"/>
            <p:cNvSpPr txBox="1"/>
            <p:nvPr/>
          </p:nvSpPr>
          <p:spPr>
            <a:xfrm>
              <a:off x="2299091" y="3552695"/>
              <a:ext cx="1940852" cy="400110"/>
            </a:xfrm>
            <a:prstGeom prst="rect">
              <a:avLst/>
            </a:prstGeom>
            <a:noFill/>
          </p:spPr>
          <p:txBody>
            <a:bodyPr wrap="square" rtlCol="0">
              <a:spAutoFit/>
            </a:bodyPr>
            <a:lstStyle/>
            <a:p>
              <a:r>
                <a:rPr lang="en-US" sz="2000" b="1" dirty="0" smtClean="0"/>
                <a:t>10; A: </a:t>
              </a:r>
              <a:r>
                <a:rPr lang="en-US" sz="2000" b="1" smtClean="0"/>
                <a:t>12 tasks </a:t>
              </a:r>
              <a:endParaRPr lang="en-US" sz="2000" b="1" dirty="0"/>
            </a:p>
          </p:txBody>
        </p:sp>
        <p:sp>
          <p:nvSpPr>
            <p:cNvPr id="114" name="TextBox 113"/>
            <p:cNvSpPr txBox="1"/>
            <p:nvPr/>
          </p:nvSpPr>
          <p:spPr>
            <a:xfrm>
              <a:off x="5336448" y="3547101"/>
              <a:ext cx="1940852" cy="400110"/>
            </a:xfrm>
            <a:prstGeom prst="rect">
              <a:avLst/>
            </a:prstGeom>
            <a:noFill/>
          </p:spPr>
          <p:txBody>
            <a:bodyPr wrap="square" rtlCol="0">
              <a:spAutoFit/>
            </a:bodyPr>
            <a:lstStyle/>
            <a:p>
              <a:r>
                <a:rPr lang="en-US" sz="2000" b="1" dirty="0" smtClean="0"/>
                <a:t>10; B: 11 tasks </a:t>
              </a:r>
              <a:endParaRPr lang="en-US" sz="2000" b="1" dirty="0"/>
            </a:p>
          </p:txBody>
        </p:sp>
      </p:grpSp>
      <p:grpSp>
        <p:nvGrpSpPr>
          <p:cNvPr id="121" name="Group 120"/>
          <p:cNvGrpSpPr/>
          <p:nvPr/>
        </p:nvGrpSpPr>
        <p:grpSpPr>
          <a:xfrm>
            <a:off x="3087776" y="4366735"/>
            <a:ext cx="2971800" cy="2213482"/>
            <a:chOff x="3115782" y="4731384"/>
            <a:chExt cx="2971800" cy="2213482"/>
          </a:xfrm>
        </p:grpSpPr>
        <p:cxnSp>
          <p:nvCxnSpPr>
            <p:cNvPr id="122" name="直線單箭頭接點 105"/>
            <p:cNvCxnSpPr/>
            <p:nvPr/>
          </p:nvCxnSpPr>
          <p:spPr>
            <a:xfrm flipH="1" flipV="1">
              <a:off x="3250456" y="4798383"/>
              <a:ext cx="17957" cy="198531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23" name="直線單箭頭接點 106"/>
            <p:cNvCxnSpPr/>
            <p:nvPr/>
          </p:nvCxnSpPr>
          <p:spPr>
            <a:xfrm>
              <a:off x="3115782" y="6651928"/>
              <a:ext cx="29718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24" name="矩形 107"/>
            <p:cNvSpPr/>
            <p:nvPr/>
          </p:nvSpPr>
          <p:spPr>
            <a:xfrm>
              <a:off x="3492866" y="5620549"/>
              <a:ext cx="619499" cy="334049"/>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B: 3</a:t>
              </a:r>
              <a:endParaRPr lang="en-US" sz="1600" b="1" dirty="0">
                <a:solidFill>
                  <a:srgbClr val="000000"/>
                </a:solidFill>
              </a:endParaRPr>
            </a:p>
          </p:txBody>
        </p:sp>
        <p:sp>
          <p:nvSpPr>
            <p:cNvPr id="125" name="矩形 108"/>
            <p:cNvSpPr/>
            <p:nvPr/>
          </p:nvSpPr>
          <p:spPr>
            <a:xfrm>
              <a:off x="3492866" y="5971123"/>
              <a:ext cx="619499" cy="647755"/>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C: 7</a:t>
              </a:r>
              <a:endParaRPr lang="en-US" sz="1600" b="1" dirty="0">
                <a:solidFill>
                  <a:srgbClr val="000000"/>
                </a:solidFill>
              </a:endParaRPr>
            </a:p>
          </p:txBody>
        </p:sp>
        <p:sp>
          <p:nvSpPr>
            <p:cNvPr id="126" name="矩形 109"/>
            <p:cNvSpPr/>
            <p:nvPr/>
          </p:nvSpPr>
          <p:spPr>
            <a:xfrm>
              <a:off x="4281606" y="5780778"/>
              <a:ext cx="619499" cy="856770"/>
            </a:xfrm>
            <a:prstGeom prst="rect">
              <a:avLst/>
            </a:prstGeom>
            <a:solidFill>
              <a:schemeClr val="tx2">
                <a:lumMod val="20000"/>
                <a:lumOff val="8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B: 8</a:t>
              </a:r>
              <a:endParaRPr lang="en-US" sz="1600" b="1" dirty="0">
                <a:solidFill>
                  <a:srgbClr val="000000"/>
                </a:solidFill>
              </a:endParaRPr>
            </a:p>
          </p:txBody>
        </p:sp>
        <p:sp>
          <p:nvSpPr>
            <p:cNvPr id="127" name="矩形 112"/>
            <p:cNvSpPr/>
            <p:nvPr/>
          </p:nvSpPr>
          <p:spPr>
            <a:xfrm>
              <a:off x="5070346" y="6013304"/>
              <a:ext cx="619499" cy="604076"/>
            </a:xfrm>
            <a:prstGeom prst="rect">
              <a:avLst/>
            </a:prstGeom>
            <a:solidFill>
              <a:srgbClr val="FFFF00"/>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C: 6</a:t>
              </a:r>
              <a:endParaRPr lang="en-US" sz="1600" b="1" dirty="0">
                <a:solidFill>
                  <a:srgbClr val="000000"/>
                </a:solidFill>
              </a:endParaRPr>
            </a:p>
          </p:txBody>
        </p:sp>
        <p:grpSp>
          <p:nvGrpSpPr>
            <p:cNvPr id="128" name="群組 114"/>
            <p:cNvGrpSpPr/>
            <p:nvPr/>
          </p:nvGrpSpPr>
          <p:grpSpPr>
            <a:xfrm>
              <a:off x="3492866" y="6647207"/>
              <a:ext cx="2205958" cy="297659"/>
              <a:chOff x="1016883" y="2495167"/>
              <a:chExt cx="2340295" cy="322748"/>
            </a:xfrm>
          </p:grpSpPr>
          <p:sp>
            <p:nvSpPr>
              <p:cNvPr id="132" name="文字方塊 115"/>
              <p:cNvSpPr txBox="1"/>
              <p:nvPr/>
            </p:nvSpPr>
            <p:spPr>
              <a:xfrm>
                <a:off x="1016883" y="2495167"/>
                <a:ext cx="676274" cy="322748"/>
              </a:xfrm>
              <a:prstGeom prst="rect">
                <a:avLst/>
              </a:prstGeom>
              <a:noFill/>
            </p:spPr>
            <p:txBody>
              <a:bodyPr wrap="square" rtlCol="0">
                <a:spAutoFit/>
              </a:bodyPr>
              <a:lstStyle/>
              <a:p>
                <a:r>
                  <a:rPr lang="en-US" sz="1600" b="1" dirty="0" smtClean="0"/>
                  <a:t>DC 1</a:t>
                </a:r>
                <a:endParaRPr lang="en-US" sz="1600" b="1" dirty="0"/>
              </a:p>
            </p:txBody>
          </p:sp>
          <p:sp>
            <p:nvSpPr>
              <p:cNvPr id="133" name="文字方塊 116"/>
              <p:cNvSpPr txBox="1"/>
              <p:nvPr/>
            </p:nvSpPr>
            <p:spPr>
              <a:xfrm>
                <a:off x="2680904" y="2495167"/>
                <a:ext cx="676274" cy="322748"/>
              </a:xfrm>
              <a:prstGeom prst="rect">
                <a:avLst/>
              </a:prstGeom>
              <a:noFill/>
            </p:spPr>
            <p:txBody>
              <a:bodyPr wrap="square" rtlCol="0">
                <a:spAutoFit/>
              </a:bodyPr>
              <a:lstStyle/>
              <a:p>
                <a:r>
                  <a:rPr lang="en-US" sz="1600" b="1" dirty="0" smtClean="0"/>
                  <a:t>DC 3</a:t>
                </a:r>
                <a:endParaRPr lang="en-US" sz="1600" b="1" dirty="0"/>
              </a:p>
            </p:txBody>
          </p:sp>
          <p:sp>
            <p:nvSpPr>
              <p:cNvPr id="134" name="文字方塊 117"/>
              <p:cNvSpPr txBox="1"/>
              <p:nvPr/>
            </p:nvSpPr>
            <p:spPr>
              <a:xfrm>
                <a:off x="1845557" y="2495167"/>
                <a:ext cx="676274" cy="322748"/>
              </a:xfrm>
              <a:prstGeom prst="rect">
                <a:avLst/>
              </a:prstGeom>
              <a:noFill/>
            </p:spPr>
            <p:txBody>
              <a:bodyPr wrap="square" rtlCol="0">
                <a:spAutoFit/>
              </a:bodyPr>
              <a:lstStyle/>
              <a:p>
                <a:r>
                  <a:rPr lang="en-US" sz="1600" b="1" dirty="0" smtClean="0"/>
                  <a:t>DC 2</a:t>
                </a:r>
                <a:endParaRPr lang="en-US" sz="1600" b="1" dirty="0"/>
              </a:p>
            </p:txBody>
          </p:sp>
        </p:grpSp>
        <p:sp>
          <p:nvSpPr>
            <p:cNvPr id="129" name="矩形 110"/>
            <p:cNvSpPr/>
            <p:nvPr/>
          </p:nvSpPr>
          <p:spPr>
            <a:xfrm>
              <a:off x="4278567" y="4731384"/>
              <a:ext cx="619499" cy="1044772"/>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A: 10</a:t>
              </a:r>
              <a:endParaRPr lang="en-US" sz="1600" b="1" dirty="0">
                <a:solidFill>
                  <a:srgbClr val="000000"/>
                </a:solidFill>
              </a:endParaRPr>
            </a:p>
          </p:txBody>
        </p:sp>
        <p:sp>
          <p:nvSpPr>
            <p:cNvPr id="130" name="矩形 113"/>
            <p:cNvSpPr/>
            <p:nvPr/>
          </p:nvSpPr>
          <p:spPr>
            <a:xfrm>
              <a:off x="5078180" y="5830764"/>
              <a:ext cx="618185" cy="180179"/>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A: 1</a:t>
              </a:r>
              <a:endParaRPr lang="en-US" sz="1600" b="1" dirty="0">
                <a:solidFill>
                  <a:srgbClr val="000000"/>
                </a:solidFill>
              </a:endParaRPr>
            </a:p>
          </p:txBody>
        </p:sp>
        <p:sp>
          <p:nvSpPr>
            <p:cNvPr id="131" name="矩形 111"/>
            <p:cNvSpPr/>
            <p:nvPr/>
          </p:nvSpPr>
          <p:spPr>
            <a:xfrm>
              <a:off x="3490240" y="5412662"/>
              <a:ext cx="617847" cy="182763"/>
            </a:xfrm>
            <a:prstGeom prst="rect">
              <a:avLst/>
            </a:prstGeom>
            <a:solidFill>
              <a:schemeClr val="accent3">
                <a:lumMod val="40000"/>
                <a:lumOff val="60000"/>
              </a:schemeClr>
            </a:solidFill>
            <a:ln w="12700">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A: 1</a:t>
              </a:r>
              <a:endParaRPr lang="en-US" sz="1600" b="1" dirty="0">
                <a:solidFill>
                  <a:srgbClr val="000000"/>
                </a:solidFill>
              </a:endParaRPr>
            </a:p>
          </p:txBody>
        </p:sp>
      </p:grpSp>
      <p:sp>
        <p:nvSpPr>
          <p:cNvPr id="135" name="文字方塊 119"/>
          <p:cNvSpPr txBox="1"/>
          <p:nvPr/>
        </p:nvSpPr>
        <p:spPr>
          <a:xfrm>
            <a:off x="770643" y="4706843"/>
            <a:ext cx="1962150" cy="923330"/>
          </a:xfrm>
          <a:prstGeom prst="rect">
            <a:avLst/>
          </a:prstGeom>
          <a:noFill/>
        </p:spPr>
        <p:txBody>
          <a:bodyPr wrap="square" rtlCol="0">
            <a:spAutoFit/>
          </a:bodyPr>
          <a:lstStyle/>
          <a:p>
            <a:r>
              <a:rPr lang="en-US" b="1" dirty="0" smtClean="0"/>
              <a:t>SWAG</a:t>
            </a:r>
          </a:p>
          <a:p>
            <a:pPr marL="285750" indent="-285750">
              <a:buFont typeface="Arial" panose="020B0604020202020204" pitchFamily="34" charset="0"/>
              <a:buChar char="•"/>
            </a:pPr>
            <a:r>
              <a:rPr lang="en-US" dirty="0"/>
              <a:t>C</a:t>
            </a:r>
            <a:r>
              <a:rPr lang="en-US" dirty="0" smtClean="0"/>
              <a:t> </a:t>
            </a:r>
            <a:r>
              <a:rPr lang="en-US" dirty="0" smtClean="0">
                <a:sym typeface="Wingdings" panose="05000000000000000000" pitchFamily="2" charset="2"/>
              </a:rPr>
              <a:t> B  A</a:t>
            </a:r>
          </a:p>
          <a:p>
            <a:pPr marL="285750" indent="-285750">
              <a:buFont typeface="Arial" panose="020B0604020202020204" pitchFamily="34" charset="0"/>
              <a:buChar char="•"/>
            </a:pPr>
            <a:r>
              <a:rPr lang="en-US" dirty="0" smtClean="0">
                <a:sym typeface="Wingdings" panose="05000000000000000000" pitchFamily="2" charset="2"/>
              </a:rPr>
              <a:t>Average: 11.7</a:t>
            </a:r>
          </a:p>
        </p:txBody>
      </p:sp>
      <p:sp>
        <p:nvSpPr>
          <p:cNvPr id="136" name="文字方塊 118"/>
          <p:cNvSpPr txBox="1"/>
          <p:nvPr/>
        </p:nvSpPr>
        <p:spPr>
          <a:xfrm>
            <a:off x="770643" y="5673510"/>
            <a:ext cx="1962150" cy="923330"/>
          </a:xfrm>
          <a:prstGeom prst="rect">
            <a:avLst/>
          </a:prstGeom>
          <a:noFill/>
        </p:spPr>
        <p:txBody>
          <a:bodyPr wrap="square" rtlCol="0">
            <a:spAutoFit/>
          </a:bodyPr>
          <a:lstStyle/>
          <a:p>
            <a:r>
              <a:rPr lang="en-US" b="1" dirty="0" smtClean="0"/>
              <a:t>Optimal</a:t>
            </a:r>
          </a:p>
          <a:p>
            <a:pPr marL="285750" indent="-285750">
              <a:buFont typeface="Arial" charset="0"/>
              <a:buChar char="•"/>
            </a:pPr>
            <a:r>
              <a:rPr lang="en-US" dirty="0" smtClean="0"/>
              <a:t>C </a:t>
            </a:r>
            <a:r>
              <a:rPr lang="en-US" dirty="0" smtClean="0">
                <a:sym typeface="Wingdings"/>
              </a:rPr>
              <a:t> B  A</a:t>
            </a:r>
            <a:endParaRPr lang="en-US" dirty="0" smtClean="0"/>
          </a:p>
          <a:p>
            <a:pPr marL="285750" indent="-285750">
              <a:buFont typeface="Arial" charset="0"/>
              <a:buChar char="•"/>
            </a:pPr>
            <a:r>
              <a:rPr lang="en-US" dirty="0" smtClean="0"/>
              <a:t>Average:  11.7</a:t>
            </a:r>
            <a:endParaRPr lang="en-US" dirty="0" smtClean="0">
              <a:sym typeface="Wingdings" panose="05000000000000000000" pitchFamily="2" charset="2"/>
            </a:endParaRPr>
          </a:p>
        </p:txBody>
      </p:sp>
    </p:spTree>
    <p:extLst>
      <p:ext uri="{BB962C8B-B14F-4D97-AF65-F5344CB8AC3E}">
        <p14:creationId xmlns:p14="http://schemas.microsoft.com/office/powerpoint/2010/main" val="299112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63"/>
                                        </p:tgtEl>
                                        <p:attrNameLst>
                                          <p:attrName>style.visibility</p:attrName>
                                        </p:attrNameLst>
                                      </p:cBhvr>
                                      <p:to>
                                        <p:strVal val="visible"/>
                                      </p:to>
                                    </p:set>
                                    <p:animEffect transition="in" filter="blinds(horizontal)">
                                      <p:cBhvr>
                                        <p:cTn id="13" dur="500"/>
                                        <p:tgtEl>
                                          <p:spTgt spid="6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 calcmode="lin" valueType="num">
                                      <p:cBhvr additive="base">
                                        <p:cTn id="18"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xit" presetSubtype="10" fill="hold" nodeType="clickEffect">
                                  <p:stCondLst>
                                    <p:cond delay="0"/>
                                  </p:stCondLst>
                                  <p:childTnLst>
                                    <p:animEffect transition="out" filter="blinds(horizontal)">
                                      <p:cBhvr>
                                        <p:cTn id="23" dur="500"/>
                                        <p:tgtEl>
                                          <p:spTgt spid="63"/>
                                        </p:tgtEl>
                                      </p:cBhvr>
                                    </p:animEffect>
                                    <p:set>
                                      <p:cBhvr>
                                        <p:cTn id="24" dur="1" fill="hold">
                                          <p:stCondLst>
                                            <p:cond delay="499"/>
                                          </p:stCondLst>
                                        </p:cTn>
                                        <p:tgtEl>
                                          <p:spTgt spid="63"/>
                                        </p:tgtEl>
                                        <p:attrNameLst>
                                          <p:attrName>style.visibility</p:attrName>
                                        </p:attrNameLst>
                                      </p:cBhvr>
                                      <p:to>
                                        <p:strVal val="hidden"/>
                                      </p:to>
                                    </p:set>
                                  </p:childTnLst>
                                </p:cTn>
                              </p:par>
                              <p:par>
                                <p:cTn id="25" presetID="3" presetClass="entr" presetSubtype="10" fill="hold" nodeType="withEffect">
                                  <p:stCondLst>
                                    <p:cond delay="0"/>
                                  </p:stCondLst>
                                  <p:childTnLst>
                                    <p:set>
                                      <p:cBhvr>
                                        <p:cTn id="26" dur="1" fill="hold">
                                          <p:stCondLst>
                                            <p:cond delay="0"/>
                                          </p:stCondLst>
                                        </p:cTn>
                                        <p:tgtEl>
                                          <p:spTgt spid="95"/>
                                        </p:tgtEl>
                                        <p:attrNameLst>
                                          <p:attrName>style.visibility</p:attrName>
                                        </p:attrNameLst>
                                      </p:cBhvr>
                                      <p:to>
                                        <p:strVal val="visible"/>
                                      </p:to>
                                    </p:set>
                                    <p:animEffect transition="in" filter="blinds(horizontal)">
                                      <p:cBhvr>
                                        <p:cTn id="27" dur="500"/>
                                        <p:tgtEl>
                                          <p:spTgt spid="95"/>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 calcmode="lin" valueType="num">
                                      <p:cBhvr additive="base">
                                        <p:cTn id="32"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 presetClass="exit" presetSubtype="10" fill="hold" nodeType="clickEffect">
                                  <p:stCondLst>
                                    <p:cond delay="0"/>
                                  </p:stCondLst>
                                  <p:childTnLst>
                                    <p:animEffect transition="out" filter="blinds(horizontal)">
                                      <p:cBhvr>
                                        <p:cTn id="37" dur="500"/>
                                        <p:tgtEl>
                                          <p:spTgt spid="95"/>
                                        </p:tgtEl>
                                      </p:cBhvr>
                                    </p:animEffect>
                                    <p:set>
                                      <p:cBhvr>
                                        <p:cTn id="38" dur="1" fill="hold">
                                          <p:stCondLst>
                                            <p:cond delay="499"/>
                                          </p:stCondLst>
                                        </p:cTn>
                                        <p:tgtEl>
                                          <p:spTgt spid="95"/>
                                        </p:tgtEl>
                                        <p:attrNameLst>
                                          <p:attrName>style.visibility</p:attrName>
                                        </p:attrNameLst>
                                      </p:cBhvr>
                                      <p:to>
                                        <p:strVal val="hidden"/>
                                      </p:to>
                                    </p:set>
                                  </p:childTnLst>
                                </p:cTn>
                              </p:par>
                              <p:par>
                                <p:cTn id="39" presetID="2" presetClass="entr" presetSubtype="4" fill="hold" nodeType="withEffect">
                                  <p:stCondLst>
                                    <p:cond delay="0"/>
                                  </p:stCondLst>
                                  <p:childTnLst>
                                    <p:set>
                                      <p:cBhvr>
                                        <p:cTn id="40" dur="1" fill="hold">
                                          <p:stCondLst>
                                            <p:cond delay="0"/>
                                          </p:stCondLst>
                                        </p:cTn>
                                        <p:tgtEl>
                                          <p:spTgt spid="4">
                                            <p:txEl>
                                              <p:pRg st="3" end="3"/>
                                            </p:txEl>
                                          </p:spTgt>
                                        </p:tgtEl>
                                        <p:attrNameLst>
                                          <p:attrName>style.visibility</p:attrName>
                                        </p:attrNameLst>
                                      </p:cBhvr>
                                      <p:to>
                                        <p:strVal val="visible"/>
                                      </p:to>
                                    </p:set>
                                    <p:anim calcmode="lin" valueType="num">
                                      <p:cBhvr additive="base">
                                        <p:cTn id="4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43" presetID="3" presetClass="entr" presetSubtype="10" fill="hold" nodeType="withEffect">
                                  <p:stCondLst>
                                    <p:cond delay="0"/>
                                  </p:stCondLst>
                                  <p:childTnLst>
                                    <p:set>
                                      <p:cBhvr>
                                        <p:cTn id="44" dur="1" fill="hold">
                                          <p:stCondLst>
                                            <p:cond delay="0"/>
                                          </p:stCondLst>
                                        </p:cTn>
                                        <p:tgtEl>
                                          <p:spTgt spid="121"/>
                                        </p:tgtEl>
                                        <p:attrNameLst>
                                          <p:attrName>style.visibility</p:attrName>
                                        </p:attrNameLst>
                                      </p:cBhvr>
                                      <p:to>
                                        <p:strVal val="visible"/>
                                      </p:to>
                                    </p:set>
                                    <p:animEffect transition="in" filter="blinds(horizontal)">
                                      <p:cBhvr>
                                        <p:cTn id="45" dur="500"/>
                                        <p:tgtEl>
                                          <p:spTgt spid="121"/>
                                        </p:tgtEl>
                                      </p:cBhvr>
                                    </p:animEffect>
                                  </p:childTnLst>
                                </p:cTn>
                              </p:par>
                              <p:par>
                                <p:cTn id="46" presetID="5" presetClass="entr" presetSubtype="10" fill="hold" grpId="0" nodeType="withEffect">
                                  <p:stCondLst>
                                    <p:cond delay="0"/>
                                  </p:stCondLst>
                                  <p:childTnLst>
                                    <p:set>
                                      <p:cBhvr>
                                        <p:cTn id="47" dur="1" fill="hold">
                                          <p:stCondLst>
                                            <p:cond delay="0"/>
                                          </p:stCondLst>
                                        </p:cTn>
                                        <p:tgtEl>
                                          <p:spTgt spid="135"/>
                                        </p:tgtEl>
                                        <p:attrNameLst>
                                          <p:attrName>style.visibility</p:attrName>
                                        </p:attrNameLst>
                                      </p:cBhvr>
                                      <p:to>
                                        <p:strVal val="visible"/>
                                      </p:to>
                                    </p:set>
                                    <p:animEffect transition="in" filter="checkerboard(across)">
                                      <p:cBhvr>
                                        <p:cTn id="48" dur="500"/>
                                        <p:tgtEl>
                                          <p:spTgt spid="135"/>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4">
                                            <p:txEl>
                                              <p:pRg st="4" end="4"/>
                                            </p:txEl>
                                          </p:spTgt>
                                        </p:tgtEl>
                                        <p:attrNameLst>
                                          <p:attrName>style.visibility</p:attrName>
                                        </p:attrNameLst>
                                      </p:cBhvr>
                                      <p:to>
                                        <p:strVal val="visible"/>
                                      </p:to>
                                    </p:set>
                                    <p:anim calcmode="lin" valueType="num">
                                      <p:cBhvr additive="base">
                                        <p:cTn id="5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4">
                                            <p:txEl>
                                              <p:pRg st="5" end="5"/>
                                            </p:txEl>
                                          </p:spTgt>
                                        </p:tgtEl>
                                        <p:attrNameLst>
                                          <p:attrName>style.visibility</p:attrName>
                                        </p:attrNameLst>
                                      </p:cBhvr>
                                      <p:to>
                                        <p:strVal val="visible"/>
                                      </p:to>
                                    </p:set>
                                    <p:anim calcmode="lin" valueType="num">
                                      <p:cBhvr additive="base">
                                        <p:cTn id="5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5" presetClass="entr" presetSubtype="10" fill="hold" grpId="0" nodeType="clickEffect">
                                  <p:stCondLst>
                                    <p:cond delay="0"/>
                                  </p:stCondLst>
                                  <p:childTnLst>
                                    <p:set>
                                      <p:cBhvr>
                                        <p:cTn id="64" dur="1" fill="hold">
                                          <p:stCondLst>
                                            <p:cond delay="0"/>
                                          </p:stCondLst>
                                        </p:cTn>
                                        <p:tgtEl>
                                          <p:spTgt spid="136"/>
                                        </p:tgtEl>
                                        <p:attrNameLst>
                                          <p:attrName>style.visibility</p:attrName>
                                        </p:attrNameLst>
                                      </p:cBhvr>
                                      <p:to>
                                        <p:strVal val="visible"/>
                                      </p:to>
                                    </p:set>
                                    <p:animEffect transition="in" filter="checkerboard(across)">
                                      <p:cBhvr>
                                        <p:cTn id="65" dur="500"/>
                                        <p:tgtEl>
                                          <p:spTgt spid="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0"/>
      <p:bldP spid="136" grpId="0"/>
    </p:bld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2771</TotalTime>
  <Words>3660</Words>
  <Application>Microsoft Macintosh PowerPoint</Application>
  <PresentationFormat>On-screen Show (4:3)</PresentationFormat>
  <Paragraphs>674</Paragraphs>
  <Slides>32</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Calibri</vt:lpstr>
      <vt:lpstr>Wingdings</vt:lpstr>
      <vt:lpstr>新細明體</vt:lpstr>
      <vt:lpstr>Arial</vt:lpstr>
      <vt:lpstr>Office 佈景主題</vt:lpstr>
      <vt:lpstr>Scheduling Jobs Across  Geo-distributed Datacenters</vt:lpstr>
      <vt:lpstr>Geo-distributed Jobs</vt:lpstr>
      <vt:lpstr>Job Scheduling</vt:lpstr>
      <vt:lpstr>Challenges in Job Scheduling</vt:lpstr>
      <vt:lpstr>Motivating Example</vt:lpstr>
      <vt:lpstr>Reordering-based Approach</vt:lpstr>
      <vt:lpstr>Reordering Algorithm</vt:lpstr>
      <vt:lpstr>Workload-Aware Greedy Scheduling (SWAG)</vt:lpstr>
      <vt:lpstr>SWAG Algorithm</vt:lpstr>
      <vt:lpstr>Simulation Settings</vt:lpstr>
      <vt:lpstr>Performance Improvements Average job completion time normalized by FCFS </vt:lpstr>
      <vt:lpstr>Other Key Results</vt:lpstr>
      <vt:lpstr>Summary</vt:lpstr>
      <vt:lpstr>PowerPoint Presentation</vt:lpstr>
      <vt:lpstr>Appendix</vt:lpstr>
      <vt:lpstr>Robustness to Inaccurate Info</vt:lpstr>
      <vt:lpstr>Scheduling Decision Point, Scalability</vt:lpstr>
      <vt:lpstr>Job/Task Size</vt:lpstr>
      <vt:lpstr>SWAG vs. Reordering</vt:lpstr>
      <vt:lpstr>SWAG vs. Optimal</vt:lpstr>
      <vt:lpstr>Sensitivity to Task Distribution</vt:lpstr>
      <vt:lpstr>Fairness Across Different Job Classes Slowdown: system time divided by service time</vt:lpstr>
      <vt:lpstr>Overhead</vt:lpstr>
      <vt:lpstr>Sensitivity to #Datacenters</vt:lpstr>
      <vt:lpstr>Sensitivity to Estimation Accuracy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Scheduling Jobs Across  Geo-distributed Datacenters</dc:title>
  <dc:creator>Chien-Chun Hung</dc:creator>
  <cp:lastModifiedBy>Chien-Chun Hung</cp:lastModifiedBy>
  <cp:revision>126</cp:revision>
  <dcterms:created xsi:type="dcterms:W3CDTF">2015-08-25T03:52:09Z</dcterms:created>
  <dcterms:modified xsi:type="dcterms:W3CDTF">2015-08-28T01:45:02Z</dcterms:modified>
</cp:coreProperties>
</file>