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5" r:id="rId1"/>
  </p:sldMasterIdLst>
  <p:notesMasterIdLst>
    <p:notesMasterId r:id="rId20"/>
  </p:notesMasterIdLst>
  <p:handoutMasterIdLst>
    <p:handoutMasterId r:id="rId21"/>
  </p:handoutMasterIdLst>
  <p:sldIdLst>
    <p:sldId id="1183" r:id="rId2"/>
    <p:sldId id="260" r:id="rId3"/>
    <p:sldId id="1239" r:id="rId4"/>
    <p:sldId id="1235" r:id="rId5"/>
    <p:sldId id="1236" r:id="rId6"/>
    <p:sldId id="1247" r:id="rId7"/>
    <p:sldId id="1238" r:id="rId8"/>
    <p:sldId id="1241" r:id="rId9"/>
    <p:sldId id="1240" r:id="rId10"/>
    <p:sldId id="1242" r:id="rId11"/>
    <p:sldId id="1243" r:id="rId12"/>
    <p:sldId id="1244" r:id="rId13"/>
    <p:sldId id="1245" r:id="rId14"/>
    <p:sldId id="1249" r:id="rId15"/>
    <p:sldId id="1246" r:id="rId16"/>
    <p:sldId id="1250" r:id="rId17"/>
    <p:sldId id="1220" r:id="rId18"/>
    <p:sldId id="1248" r:id="rId19"/>
  </p:sldIdLst>
  <p:sldSz cx="9144000" cy="5143500" type="screen16x9"/>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3"/>
    <a:srgbClr val="006DB7"/>
    <a:srgbClr val="07B8AD"/>
    <a:srgbClr val="FDED22"/>
    <a:srgbClr val="0270BD"/>
    <a:srgbClr val="FFC000"/>
    <a:srgbClr val="FF9902"/>
    <a:srgbClr val="FF9800"/>
    <a:srgbClr val="E03D25"/>
    <a:srgbClr val="2E3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C55A8-FF22-4962-9BAF-3CBE197EBF0E}">
  <a:tblStyle styleId="{622C55A8-FF22-4962-9BAF-3CBE197EBF0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DF8B395-39AA-456C-992B-4ACF3959CD2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5"/>
    <p:restoredTop sz="71638"/>
  </p:normalViewPr>
  <p:slideViewPr>
    <p:cSldViewPr snapToGrid="0" snapToObjects="1">
      <p:cViewPr>
        <p:scale>
          <a:sx n="120" d="100"/>
          <a:sy n="120" d="100"/>
        </p:scale>
        <p:origin x="784" y="408"/>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snapToGrid="0" snapToObjects="1">
      <p:cViewPr varScale="1">
        <p:scale>
          <a:sx n="109" d="100"/>
          <a:sy n="109" d="100"/>
        </p:scale>
        <p:origin x="43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933E6B-641B-EB4D-A14B-EA93EA5C9B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C3CC68-9047-8C48-8781-D78092E3B7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56A50-0905-B34F-BBF3-794237CAD954}" type="datetimeFigureOut">
              <a:rPr lang="en-US" smtClean="0"/>
              <a:t>7/25/21</a:t>
            </a:fld>
            <a:endParaRPr lang="en-US"/>
          </a:p>
        </p:txBody>
      </p:sp>
      <p:sp>
        <p:nvSpPr>
          <p:cNvPr id="4" name="Footer Placeholder 3">
            <a:extLst>
              <a:ext uri="{FF2B5EF4-FFF2-40B4-BE49-F238E27FC236}">
                <a16:creationId xmlns:a16="http://schemas.microsoft.com/office/drawing/2014/main" id="{D1FF531E-0621-E246-BFEB-D88B86A66C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5E9B48-182F-3B49-8ADB-63C0224FD5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3F5594-FF78-704A-9923-D48131DA6A5A}" type="slidenum">
              <a:rPr lang="en-US" smtClean="0"/>
              <a:t>‹#›</a:t>
            </a:fld>
            <a:endParaRPr lang="en-US"/>
          </a:p>
        </p:txBody>
      </p:sp>
    </p:spTree>
    <p:extLst>
      <p:ext uri="{BB962C8B-B14F-4D97-AF65-F5344CB8AC3E}">
        <p14:creationId xmlns:p14="http://schemas.microsoft.com/office/powerpoint/2010/main" val="2024836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Today I’m going to present our system </a:t>
            </a:r>
            <a:r>
              <a:rPr lang="en-US" dirty="0" err="1"/>
              <a:t>jaqen</a:t>
            </a:r>
            <a:r>
              <a:rPr lang="en-US" dirty="0"/>
              <a:t> on how we can build a high-performance ISP DDoS defense with emerging programmable network hardware.</a:t>
            </a:r>
          </a:p>
        </p:txBody>
      </p:sp>
    </p:spTree>
    <p:extLst>
      <p:ext uri="{BB962C8B-B14F-4D97-AF65-F5344CB8AC3E}">
        <p14:creationId xmlns:p14="http://schemas.microsoft.com/office/powerpoint/2010/main" val="389479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t>
            </a:r>
            <a:r>
              <a:rPr lang="en-US" dirty="0" err="1"/>
              <a:t>jaqen</a:t>
            </a:r>
            <a:r>
              <a:rPr lang="en-US" dirty="0"/>
              <a:t>, we have three </a:t>
            </a:r>
            <a:r>
              <a:rPr lang="en-US" dirty="0" err="1"/>
              <a:t>compoents</a:t>
            </a:r>
            <a:endParaRPr lang="en-US" dirty="0"/>
          </a:p>
        </p:txBody>
      </p:sp>
    </p:spTree>
    <p:extLst>
      <p:ext uri="{BB962C8B-B14F-4D97-AF65-F5344CB8AC3E}">
        <p14:creationId xmlns:p14="http://schemas.microsoft.com/office/powerpoint/2010/main" val="304424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Detection components, our design leverage universal sketches to estimate a large range of statistics or even unforeseen functions for different flow identities.</a:t>
            </a:r>
          </a:p>
          <a:p>
            <a:r>
              <a:rPr lang="en-US" dirty="0"/>
              <a:t>In addition to the sketches, we add a few signature counters as a complement</a:t>
            </a:r>
          </a:p>
          <a:p>
            <a:r>
              <a:rPr lang="en-US" dirty="0"/>
              <a:t>Together, we can estimate various attacks and volumes.</a:t>
            </a:r>
          </a:p>
          <a:p>
            <a:r>
              <a:rPr lang="en-US" dirty="0"/>
              <a:t>For users, we provide</a:t>
            </a:r>
          </a:p>
        </p:txBody>
      </p:sp>
    </p:spTree>
    <p:extLst>
      <p:ext uri="{BB962C8B-B14F-4D97-AF65-F5344CB8AC3E}">
        <p14:creationId xmlns:p14="http://schemas.microsoft.com/office/powerpoint/2010/main" val="67669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we have the detection results, along with the network-wide available resources</a:t>
            </a:r>
          </a:p>
        </p:txBody>
      </p:sp>
    </p:spTree>
    <p:extLst>
      <p:ext uri="{BB962C8B-B14F-4D97-AF65-F5344CB8AC3E}">
        <p14:creationId xmlns:p14="http://schemas.microsoft.com/office/powerpoint/2010/main" val="231934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designing mitigation modules, we explore a set of best-practice mitigation strategies, extract their workflow as a few key components and redesign each component with efficient probabilistic data structures. Finally, we provide API for each component to help construct mitigation strategies for current and possibly future attacks. </a:t>
            </a:r>
          </a:p>
        </p:txBody>
      </p:sp>
    </p:spTree>
    <p:extLst>
      <p:ext uri="{BB962C8B-B14F-4D97-AF65-F5344CB8AC3E}">
        <p14:creationId xmlns:p14="http://schemas.microsoft.com/office/powerpoint/2010/main" val="197782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Implementing mitigation functions in switches require careful redesign. </a:t>
            </a:r>
          </a:p>
        </p:txBody>
      </p:sp>
    </p:spTree>
    <p:extLst>
      <p:ext uri="{BB962C8B-B14F-4D97-AF65-F5344CB8AC3E}">
        <p14:creationId xmlns:p14="http://schemas.microsoft.com/office/powerpoint/2010/main" val="219698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91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dirty="0"/>
              <a:t>On the rise of DDoS attacks today, ISP is a good place to take care of the attacks. However, existing DDoS defense </a:t>
            </a:r>
          </a:p>
        </p:txBody>
      </p:sp>
    </p:spTree>
    <p:extLst>
      <p:ext uri="{BB962C8B-B14F-4D97-AF65-F5344CB8AC3E}">
        <p14:creationId xmlns:p14="http://schemas.microsoft.com/office/powerpoint/2010/main" val="362875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example, using our API, we can construct a sophisticated mitigation strategy for SYN flood. </a:t>
            </a:r>
          </a:p>
        </p:txBody>
      </p:sp>
    </p:spTree>
    <p:extLst>
      <p:ext uri="{BB962C8B-B14F-4D97-AF65-F5344CB8AC3E}">
        <p14:creationId xmlns:p14="http://schemas.microsoft.com/office/powerpoint/2010/main" val="34674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58750" indent="0" rtl="0" fontAlgn="base">
              <a:buNone/>
            </a:pPr>
            <a:r>
              <a:rPr lang="en-US" sz="1100" b="0" i="0" u="none" strike="noStrike" cap="none" dirty="0">
                <a:solidFill>
                  <a:srgbClr val="000000"/>
                </a:solidFill>
                <a:effectLst/>
                <a:latin typeface="Arial"/>
                <a:ea typeface="Arial"/>
                <a:cs typeface="Arial"/>
                <a:sym typeface="Arial"/>
              </a:rPr>
              <a:t>Distributed denial of service attacks are on the rise now today. Despite of decades of efforts, we are facing increasing attack risks in terms of volumes, diversity and large capital and operation cost to defend them For example, recent news from </a:t>
            </a:r>
            <a:r>
              <a:rPr lang="en-US" sz="1100" b="0" i="0" u="none" strike="noStrike" cap="none" dirty="0" err="1">
                <a:solidFill>
                  <a:srgbClr val="000000"/>
                </a:solidFill>
                <a:effectLst/>
                <a:latin typeface="Arial"/>
                <a:ea typeface="Arial"/>
                <a:cs typeface="Arial"/>
                <a:sym typeface="Arial"/>
              </a:rPr>
              <a:t>infoSecurity</a:t>
            </a:r>
            <a:r>
              <a:rPr lang="en-US" sz="1100" b="0" i="0" u="none" strike="noStrike" cap="none" dirty="0">
                <a:solidFill>
                  <a:srgbClr val="000000"/>
                </a:solidFill>
                <a:effectLst/>
                <a:latin typeface="Arial"/>
                <a:ea typeface="Arial"/>
                <a:cs typeface="Arial"/>
                <a:sym typeface="Arial"/>
              </a:rPr>
              <a:t>, US cybersecurity and infrastructure security agency</a:t>
            </a:r>
          </a:p>
          <a:p>
            <a:pPr marL="158750" indent="0" rtl="0" fontAlgn="base">
              <a:buNone/>
            </a:pPr>
            <a:endParaRPr lang="en-US" sz="1100" b="0" i="0" u="none" strike="noStrike" cap="none" dirty="0">
              <a:solidFill>
                <a:srgbClr val="000000"/>
              </a:solidFill>
              <a:effectLst/>
              <a:latin typeface="Arial"/>
              <a:ea typeface="Arial"/>
              <a:cs typeface="Arial"/>
              <a:sym typeface="Arial"/>
            </a:endParaRPr>
          </a:p>
          <a:p>
            <a:pPr marL="158750" indent="0" rtl="0" fontAlgn="base">
              <a:buNone/>
            </a:pPr>
            <a:r>
              <a:rPr lang="en-US" sz="1100" b="0" i="0" u="none" strike="noStrike" cap="none" dirty="0">
                <a:solidFill>
                  <a:srgbClr val="000000"/>
                </a:solidFill>
                <a:effectLst/>
                <a:latin typeface="Arial"/>
                <a:ea typeface="Arial"/>
                <a:cs typeface="Arial"/>
                <a:sym typeface="Arial"/>
              </a:rPr>
              <a:t>So DDoS attacks are really getting worse regardless of the efforts of more than two decades.</a:t>
            </a:r>
          </a:p>
        </p:txBody>
      </p:sp>
      <p:sp>
        <p:nvSpPr>
          <p:cNvPr id="4" name="灯片编号占位符 3"/>
          <p:cNvSpPr>
            <a:spLocks noGrp="1"/>
          </p:cNvSpPr>
          <p:nvPr>
            <p:ph type="sldNum" sz="quarter" idx="10"/>
          </p:nvPr>
        </p:nvSpPr>
        <p:spPr/>
        <p:txBody>
          <a:bodyPr/>
          <a:lstStyle/>
          <a:p>
            <a:fld id="{A17C1B61-D1A4-4B46-A766-E173C6CB3DA1}" type="slidenum">
              <a:rPr kumimoji="1" lang="zh-CN" altLang="en-US" smtClean="0"/>
              <a:t>2</a:t>
            </a:fld>
            <a:endParaRPr kumimoji="1" lang="zh-CN" altLang="en-US"/>
          </a:p>
        </p:txBody>
      </p:sp>
    </p:spTree>
    <p:extLst>
      <p:ext uri="{BB962C8B-B14F-4D97-AF65-F5344CB8AC3E}">
        <p14:creationId xmlns:p14="http://schemas.microsoft.com/office/powerpoint/2010/main" val="427322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general, DDoS defense have the following three requirements. First of all, we expect the defense system can handle large volumes with low latency, especially not interrupting legitimate traffic. Second, the system needs to be flexible in order to handle many changing attacks. Third, DDoS systems need to optimize their capital and operational costs for the best cost-effective defense, especially for o </a:t>
            </a:r>
            <a:r>
              <a:rPr lang="en-US" dirty="0" err="1"/>
              <a:t>perators</a:t>
            </a:r>
            <a:r>
              <a:rPr lang="en-US" dirty="0"/>
              <a:t> and ISPs.</a:t>
            </a:r>
          </a:p>
        </p:txBody>
      </p:sp>
    </p:spTree>
    <p:extLst>
      <p:ext uri="{BB962C8B-B14F-4D97-AF65-F5344CB8AC3E}">
        <p14:creationId xmlns:p14="http://schemas.microsoft.com/office/powerpoint/2010/main" val="315908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Given all these requirements in mind, existing </a:t>
            </a:r>
            <a:r>
              <a:rPr lang="en-US" dirty="0" err="1"/>
              <a:t>ddos</a:t>
            </a:r>
            <a:r>
              <a:rPr lang="en-US" dirty="0"/>
              <a:t> solutions rely on out-of-band detection, e.g., NetFlow or </a:t>
            </a:r>
            <a:r>
              <a:rPr lang="en-US" dirty="0" err="1"/>
              <a:t>sFlow</a:t>
            </a:r>
            <a:r>
              <a:rPr lang="en-US" dirty="0"/>
              <a:t> based sampling solutions and offline packet analysis for a slow or inaccurate detection. Once attacks are detected, we can some hardware appliances to mitigate the attacks, for example firewalls with certain mitigation rules. However, these hardware appliances are usually fixed-functioned and inflexible with a high buying cost. For example, Arbor network 100K for 10G volumetric attacks.</a:t>
            </a:r>
          </a:p>
          <a:p>
            <a:pPr marL="158750" indent="0">
              <a:buNone/>
            </a:pPr>
            <a:r>
              <a:rPr lang="en-US" dirty="0"/>
              <a:t>Alternatively, we can deploy server clusters to mitigate the attacks. These software appliances are flexible but with low performance. For example, a recent NFV-based defense system needs at least 100 commodity servers to handle 1000Gbps attacks. So my question, can we really conduct better DDoS defense in terms of performance,  flexibility and cost?</a:t>
            </a:r>
          </a:p>
        </p:txBody>
      </p:sp>
    </p:spTree>
    <p:extLst>
      <p:ext uri="{BB962C8B-B14F-4D97-AF65-F5344CB8AC3E}">
        <p14:creationId xmlns:p14="http://schemas.microsoft.com/office/powerpoint/2010/main" val="38090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there are indeed new opportunities here based on the emerging trend. in the networking community/ With the increasing in-network programmability and new devices in the network, large-networks such </a:t>
            </a:r>
            <a:r>
              <a:rPr lang="en-US" dirty="0" err="1"/>
              <a:t>asISP</a:t>
            </a:r>
            <a:r>
              <a:rPr lang="en-US" dirty="0"/>
              <a:t> networks have the new capabilities now and for the foreseen future.  For example, programmable switches </a:t>
            </a:r>
          </a:p>
          <a:p>
            <a:pPr marL="158750" indent="0">
              <a:buNone/>
            </a:pPr>
            <a:endParaRPr lang="en-US" dirty="0"/>
          </a:p>
        </p:txBody>
      </p:sp>
    </p:spTree>
    <p:extLst>
      <p:ext uri="{BB962C8B-B14F-4D97-AF65-F5344CB8AC3E}">
        <p14:creationId xmlns:p14="http://schemas.microsoft.com/office/powerpoint/2010/main" val="197019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there are some recent efforts that tried to explore the potential of programmable switches for DDoS Defense. For example, Poseidon on NDSS’20. They added programmable switches into the scrubbing centers to improve the </a:t>
            </a:r>
            <a:r>
              <a:rPr lang="en-US" dirty="0" err="1"/>
              <a:t>ddos</a:t>
            </a:r>
            <a:r>
              <a:rPr lang="en-US" dirty="0"/>
              <a:t> defense.</a:t>
            </a:r>
          </a:p>
          <a:p>
            <a:pPr marL="158750" indent="0">
              <a:buNone/>
            </a:pPr>
            <a:r>
              <a:rPr lang="en-US" dirty="0"/>
              <a:t>However, their approach is not well suited for large-scale defense (ISP-scale) for several reasons.</a:t>
            </a:r>
          </a:p>
          <a:p>
            <a:pPr marL="387350" indent="-228600">
              <a:buAutoNum type="arabicParenBoth"/>
            </a:pPr>
            <a:r>
              <a:rPr lang="en-US" dirty="0"/>
              <a:t>They still require out-of-band detection which is slow</a:t>
            </a:r>
          </a:p>
          <a:p>
            <a:pPr marL="387350" indent="-228600">
              <a:buAutoNum type="arabicParenBoth"/>
            </a:pPr>
            <a:r>
              <a:rPr lang="en-US" dirty="0"/>
              <a:t>The scrubbing center requires extensive traffic rerouting that adds large latency.</a:t>
            </a:r>
          </a:p>
          <a:p>
            <a:pPr marL="387350" indent="-228600">
              <a:buAutoNum type="arabicParenBoth"/>
            </a:pPr>
            <a:r>
              <a:rPr lang="en-US" dirty="0"/>
              <a:t>They ported a few server-based mitigation functions directly to the switches, which have significant security implications. I will show an example in later.</a:t>
            </a:r>
          </a:p>
          <a:p>
            <a:pPr marL="158750" indent="0">
              <a:buNone/>
            </a:pPr>
            <a:endParaRPr lang="en-US" dirty="0"/>
          </a:p>
        </p:txBody>
      </p:sp>
    </p:spTree>
    <p:extLst>
      <p:ext uri="{BB962C8B-B14F-4D97-AF65-F5344CB8AC3E}">
        <p14:creationId xmlns:p14="http://schemas.microsoft.com/office/powerpoint/2010/main" val="82349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ltLang="zh-CN" dirty="0"/>
              <a:t>To</a:t>
            </a:r>
            <a:r>
              <a:rPr lang="zh-CN" altLang="en-US" dirty="0"/>
              <a:t> </a:t>
            </a:r>
            <a:r>
              <a:rPr lang="en-US" altLang="zh-CN" dirty="0"/>
              <a:t>fight against the rising DDoS attacks, ISPs become a vantage point as they are usually near the source of the attack or the victim of the attacks for effective defense. And also ISPs have the incentives to  provide the DDoS defense as a service to their clients for profit</a:t>
            </a:r>
          </a:p>
          <a:p>
            <a:pPr marL="158750" indent="0">
              <a:buNone/>
            </a:pPr>
            <a:endParaRPr lang="en-US" dirty="0"/>
          </a:p>
          <a:p>
            <a:pPr marL="158750" indent="0">
              <a:buNone/>
            </a:pPr>
            <a:r>
              <a:rPr lang="en-US" dirty="0"/>
              <a:t>So today </a:t>
            </a:r>
            <a:r>
              <a:rPr lang="en-US" dirty="0" err="1"/>
              <a:t>im</a:t>
            </a:r>
            <a:r>
              <a:rPr lang="en-US" dirty="0"/>
              <a:t> focusing on ISP-based defense.</a:t>
            </a:r>
          </a:p>
        </p:txBody>
      </p:sp>
    </p:spTree>
    <p:extLst>
      <p:ext uri="{BB962C8B-B14F-4D97-AF65-F5344CB8AC3E}">
        <p14:creationId xmlns:p14="http://schemas.microsoft.com/office/powerpoint/2010/main" val="284598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 our questions is simple to state:</a:t>
            </a:r>
          </a:p>
          <a:p>
            <a:pPr marL="158750" indent="0">
              <a:buNone/>
            </a:pPr>
            <a:endParaRPr lang="en-US" dirty="0"/>
          </a:p>
        </p:txBody>
      </p:sp>
    </p:spTree>
    <p:extLst>
      <p:ext uri="{BB962C8B-B14F-4D97-AF65-F5344CB8AC3E}">
        <p14:creationId xmlns:p14="http://schemas.microsoft.com/office/powerpoint/2010/main" val="289344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answer this question, our vision is a switch-native </a:t>
            </a:r>
            <a:r>
              <a:rPr lang="en-US" dirty="0" err="1"/>
              <a:t>ddos</a:t>
            </a:r>
            <a:r>
              <a:rPr lang="en-US" dirty="0"/>
              <a:t> defense system called </a:t>
            </a:r>
            <a:r>
              <a:rPr lang="en-US" dirty="0" err="1"/>
              <a:t>Jaqen</a:t>
            </a:r>
            <a:r>
              <a:rPr lang="en-US" dirty="0"/>
              <a:t> that turns an ISP network into a defender. No out-of-band detection, no scrubbing centers, no what’s so ever.</a:t>
            </a:r>
          </a:p>
          <a:p>
            <a:pPr marL="158750" indent="0">
              <a:buNone/>
            </a:pPr>
            <a:r>
              <a:rPr lang="en-US" dirty="0" err="1"/>
              <a:t>Jaqen</a:t>
            </a:r>
            <a:r>
              <a:rPr lang="en-US" dirty="0"/>
              <a:t> integrates detection and mitigation completely in the programmable switches and designed for switch-native mitigation efforts towards volumetric attacks.</a:t>
            </a:r>
          </a:p>
        </p:txBody>
      </p:sp>
    </p:spTree>
    <p:extLst>
      <p:ext uri="{BB962C8B-B14F-4D97-AF65-F5344CB8AC3E}">
        <p14:creationId xmlns:p14="http://schemas.microsoft.com/office/powerpoint/2010/main" val="338307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66750" y="862013"/>
            <a:ext cx="7810500" cy="1743075"/>
          </a:xfrm>
          <a:prstGeom prst="rect">
            <a:avLst/>
          </a:prstGeom>
        </p:spPr>
        <p:txBody>
          <a:bodyPr anchor="b"/>
          <a:lstStyle>
            <a:lvl1pPr>
              <a:defRPr b="0" i="0">
                <a:solidFill>
                  <a:srgbClr val="0070C0"/>
                </a:solidFill>
                <a:latin typeface="Raleway Medium" panose="020B0503030101060003" pitchFamily="34" charset="77"/>
              </a:defRPr>
            </a:lvl1pPr>
          </a:lstStyle>
          <a:p>
            <a:r>
              <a:rPr dirty="0"/>
              <a:t>Title Text</a:t>
            </a:r>
          </a:p>
        </p:txBody>
      </p:sp>
      <p:sp>
        <p:nvSpPr>
          <p:cNvPr id="14"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1650">
                <a:latin typeface="Raleway" panose="020B0503030101060003" pitchFamily="34" charset="77"/>
              </a:defRPr>
            </a:lvl1pPr>
            <a:lvl2pPr marL="0" indent="85725" algn="ctr">
              <a:spcBef>
                <a:spcPts val="0"/>
              </a:spcBef>
              <a:buSzTx/>
              <a:buNone/>
              <a:defRPr sz="1650">
                <a:latin typeface="Raleway" panose="020B0503030101060003" pitchFamily="34" charset="77"/>
              </a:defRPr>
            </a:lvl2pPr>
            <a:lvl3pPr marL="0" indent="171450" algn="ctr">
              <a:spcBef>
                <a:spcPts val="0"/>
              </a:spcBef>
              <a:buSzTx/>
              <a:buNone/>
              <a:defRPr sz="1650">
                <a:latin typeface="Raleway" panose="020B0503030101060003" pitchFamily="34" charset="77"/>
              </a:defRPr>
            </a:lvl3pPr>
            <a:lvl4pPr marL="0" indent="257175" algn="ctr">
              <a:spcBef>
                <a:spcPts val="0"/>
              </a:spcBef>
              <a:buSzTx/>
              <a:buNone/>
              <a:defRPr sz="1650">
                <a:latin typeface="Raleway" panose="020B0503030101060003" pitchFamily="34" charset="77"/>
              </a:defRPr>
            </a:lvl4pPr>
            <a:lvl5pPr marL="0" indent="342900" algn="ctr">
              <a:spcBef>
                <a:spcPts val="0"/>
              </a:spcBef>
              <a:buSzTx/>
              <a:buNone/>
              <a:defRPr sz="1650">
                <a:latin typeface="Raleway" panose="020B0503030101060003" pitchFamily="34" charset="77"/>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1461252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4D9A-EF19-9947-A8BD-83641C1CC5BB}"/>
              </a:ext>
            </a:extLst>
          </p:cNvPr>
          <p:cNvSpPr>
            <a:spLocks noGrp="1"/>
          </p:cNvSpPr>
          <p:nvPr>
            <p:ph type="title"/>
          </p:nvPr>
        </p:nvSpPr>
        <p:spPr/>
        <p:txBody>
          <a:bodyPr/>
          <a:lstStyle>
            <a:lvl1pPr>
              <a:defRPr b="0" i="0">
                <a:solidFill>
                  <a:srgbClr val="0070C0"/>
                </a:solidFill>
                <a:latin typeface="Raleway Medium" panose="020B0503030101060003" pitchFamily="34" charset="77"/>
              </a:defRPr>
            </a:lvl1pPr>
          </a:lstStyle>
          <a:p>
            <a:r>
              <a:rPr lang="en-US" dirty="0"/>
              <a:t>Click to edit Master title style</a:t>
            </a:r>
          </a:p>
        </p:txBody>
      </p:sp>
      <p:sp>
        <p:nvSpPr>
          <p:cNvPr id="4" name="Content Placeholder 2">
            <a:extLst>
              <a:ext uri="{FF2B5EF4-FFF2-40B4-BE49-F238E27FC236}">
                <a16:creationId xmlns:a16="http://schemas.microsoft.com/office/drawing/2014/main" id="{1C203C9B-137B-6940-A3AF-16E8FC85C132}"/>
              </a:ext>
            </a:extLst>
          </p:cNvPr>
          <p:cNvSpPr>
            <a:spLocks noGrp="1"/>
          </p:cNvSpPr>
          <p:nvPr>
            <p:ph idx="1"/>
          </p:nvPr>
        </p:nvSpPr>
        <p:spPr>
          <a:xfrm>
            <a:off x="633413" y="994302"/>
            <a:ext cx="3821392" cy="3672948"/>
          </a:xfrm>
        </p:spPr>
        <p:txBody>
          <a:bodyPr/>
          <a:lstStyle>
            <a:lvl1pPr>
              <a:defRPr>
                <a:latin typeface="Raleway" panose="020B0503030101060003" pitchFamily="34" charset="77"/>
              </a:defRPr>
            </a:lvl1pPr>
            <a:lvl2pPr>
              <a:defRPr>
                <a:latin typeface="Raleway" panose="020B0503030101060003" pitchFamily="34" charset="77"/>
              </a:defRPr>
            </a:lvl2pPr>
            <a:lvl3pPr>
              <a:defRPr>
                <a:latin typeface="Raleway" panose="020B0503030101060003" pitchFamily="34" charset="77"/>
              </a:defRPr>
            </a:lvl3pPr>
            <a:lvl4pPr>
              <a:defRPr>
                <a:latin typeface="Raleway" panose="020B0503030101060003" pitchFamily="34" charset="77"/>
              </a:defRPr>
            </a:lvl4pPr>
            <a:lvl5pPr>
              <a:defRPr>
                <a:latin typeface="Raleway" panose="020B0503030101060003"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E2279DF6-0715-8E43-BD76-7120DDA1D676}"/>
              </a:ext>
            </a:extLst>
          </p:cNvPr>
          <p:cNvSpPr>
            <a:spLocks noGrp="1"/>
          </p:cNvSpPr>
          <p:nvPr>
            <p:ph idx="11"/>
          </p:nvPr>
        </p:nvSpPr>
        <p:spPr>
          <a:xfrm>
            <a:off x="4684434" y="994302"/>
            <a:ext cx="3826153" cy="3672948"/>
          </a:xfrm>
        </p:spPr>
        <p:txBody>
          <a:bodyPr/>
          <a:lstStyle>
            <a:lvl1pPr>
              <a:defRPr>
                <a:latin typeface="Raleway" panose="020B0503030101060003" pitchFamily="34" charset="77"/>
              </a:defRPr>
            </a:lvl1pPr>
            <a:lvl2pPr>
              <a:defRPr>
                <a:latin typeface="Raleway" panose="020B0503030101060003" pitchFamily="34" charset="77"/>
              </a:defRPr>
            </a:lvl2pPr>
            <a:lvl3pPr>
              <a:defRPr>
                <a:latin typeface="Raleway" panose="020B0503030101060003" pitchFamily="34" charset="77"/>
              </a:defRPr>
            </a:lvl3pPr>
            <a:lvl4pPr>
              <a:defRPr>
                <a:latin typeface="Raleway" panose="020B0503030101060003" pitchFamily="34" charset="77"/>
              </a:defRPr>
            </a:lvl4pPr>
            <a:lvl5pPr>
              <a:defRPr>
                <a:latin typeface="Raleway" panose="020B0503030101060003"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536E3AF4-B4B8-114D-9E9B-85D2ACF83F8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400">
                <a:solidFill>
                  <a:schemeClr val="tx1">
                    <a:tint val="75000"/>
                  </a:schemeClr>
                </a:solidFill>
                <a:latin typeface="Raleway" panose="020B0503030101060003" pitchFamily="34" charset="77"/>
              </a:defRPr>
            </a:lvl1pPr>
          </a:lstStyle>
          <a:p>
            <a:fld id="{BFF01206-8078-D04A-AD89-87956AD8AB46}" type="slidenum">
              <a:rPr lang="en-US" smtClean="0"/>
              <a:pPr/>
              <a:t>‹#›</a:t>
            </a:fld>
            <a:endParaRPr lang="en-US" dirty="0"/>
          </a:p>
        </p:txBody>
      </p:sp>
    </p:spTree>
    <p:extLst>
      <p:ext uri="{BB962C8B-B14F-4D97-AF65-F5344CB8AC3E}">
        <p14:creationId xmlns:p14="http://schemas.microsoft.com/office/powerpoint/2010/main" val="39280911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70C0"/>
                </a:solidFill>
                <a:latin typeface="Raleway Medium" panose="020B0503030101060003" pitchFamily="34" charset="77"/>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BCBFC383-ACE8-7049-9301-7799A136EAB3}"/>
              </a:ext>
            </a:extLst>
          </p:cNvPr>
          <p:cNvSpPr txBox="1">
            <a:spLocks/>
          </p:cNvSpPr>
          <p:nvPr userDrawn="1"/>
        </p:nvSpPr>
        <p:spPr>
          <a:xfrm>
            <a:off x="6457950" y="4767263"/>
            <a:ext cx="2057400" cy="274637"/>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41275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fld id="{BFF01206-8078-D04A-AD89-87956AD8AB46}" type="slidenum">
              <a:rPr lang="en-US" sz="1400" smtClean="0">
                <a:latin typeface="Raleway" panose="020B0503030101060003" pitchFamily="34" charset="77"/>
              </a:rPr>
              <a:pPr/>
              <a:t>‹#›</a:t>
            </a:fld>
            <a:endParaRPr lang="en-US" sz="1400" dirty="0">
              <a:latin typeface="Raleway" panose="020B0503030101060003" pitchFamily="34" charset="77"/>
            </a:endParaRPr>
          </a:p>
        </p:txBody>
      </p:sp>
    </p:spTree>
    <p:extLst>
      <p:ext uri="{BB962C8B-B14F-4D97-AF65-F5344CB8AC3E}">
        <p14:creationId xmlns:p14="http://schemas.microsoft.com/office/powerpoint/2010/main" val="31135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052"/>
            <a:ext cx="8229600" cy="857250"/>
          </a:xfrm>
        </p:spPr>
        <p:txBody>
          <a:bodyPr/>
          <a:lstStyle>
            <a:lvl1pPr>
              <a:defRPr b="0" i="0">
                <a:solidFill>
                  <a:srgbClr val="0070C0"/>
                </a:solidFill>
                <a:latin typeface="Raleway Medium" panose="020B0503030101060003" pitchFamily="34" charset="77"/>
              </a:defRPr>
            </a:lvl1pPr>
          </a:lstStyle>
          <a:p>
            <a:r>
              <a:rPr lang="en-US" dirty="0"/>
              <a:t>Click to edit Master title style</a:t>
            </a:r>
          </a:p>
        </p:txBody>
      </p:sp>
      <p:sp>
        <p:nvSpPr>
          <p:cNvPr id="4" name="Content Placeholder 3"/>
          <p:cNvSpPr>
            <a:spLocks noGrp="1"/>
          </p:cNvSpPr>
          <p:nvPr>
            <p:ph sz="quarter" idx="10"/>
          </p:nvPr>
        </p:nvSpPr>
        <p:spPr>
          <a:xfrm>
            <a:off x="457200" y="1200150"/>
            <a:ext cx="3962400" cy="3429000"/>
          </a:xfrm>
        </p:spPr>
        <p:txBody>
          <a:bodyPr>
            <a:normAutofit/>
          </a:bodyPr>
          <a:lstStyle>
            <a:lvl1pPr>
              <a:spcBef>
                <a:spcPts val="900"/>
              </a:spcBef>
              <a:defRPr>
                <a:latin typeface="Raleway" panose="020B0503030101060003" pitchFamily="34" charset="77"/>
              </a:defRPr>
            </a:lvl1pPr>
            <a:lvl2pPr>
              <a:spcBef>
                <a:spcPts val="600"/>
              </a:spcBef>
              <a:defRPr sz="1650">
                <a:latin typeface="Raleway" panose="020B0503030101060003" pitchFamily="34" charset="77"/>
              </a:defRPr>
            </a:lvl2pPr>
            <a:lvl3pPr>
              <a:spcBef>
                <a:spcPts val="600"/>
              </a:spcBef>
              <a:defRPr sz="1500">
                <a:latin typeface="Raleway" panose="020B0503030101060003" pitchFamily="34" charset="77"/>
              </a:defRPr>
            </a:lvl3pPr>
            <a:lvl4pPr>
              <a:spcBef>
                <a:spcPts val="600"/>
              </a:spcBef>
              <a:defRPr sz="1350">
                <a:latin typeface="Raleway" panose="020B0503030101060003" pitchFamily="34" charset="77"/>
              </a:defRPr>
            </a:lvl4pPr>
            <a:lvl5pPr>
              <a:spcBef>
                <a:spcPts val="600"/>
              </a:spcBef>
              <a:defRPr sz="1200">
                <a:latin typeface="Raleway" panose="020B05030301010600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727448" y="1212300"/>
            <a:ext cx="3959352" cy="3429000"/>
          </a:xfrm>
        </p:spPr>
        <p:txBody>
          <a:bodyPr>
            <a:normAutofit/>
          </a:bodyPr>
          <a:lstStyle>
            <a:lvl1pPr>
              <a:spcBef>
                <a:spcPts val="900"/>
              </a:spcBef>
              <a:defRPr>
                <a:latin typeface="Raleway" panose="020B0503030101060003" pitchFamily="34" charset="77"/>
              </a:defRPr>
            </a:lvl1pPr>
            <a:lvl2pPr>
              <a:spcBef>
                <a:spcPts val="600"/>
              </a:spcBef>
              <a:defRPr sz="1650">
                <a:latin typeface="Raleway" panose="020B0503030101060003" pitchFamily="34" charset="77"/>
              </a:defRPr>
            </a:lvl2pPr>
            <a:lvl3pPr>
              <a:spcBef>
                <a:spcPts val="600"/>
              </a:spcBef>
              <a:defRPr sz="1500">
                <a:latin typeface="Raleway" panose="020B0503030101060003" pitchFamily="34" charset="77"/>
              </a:defRPr>
            </a:lvl3pPr>
            <a:lvl4pPr>
              <a:spcBef>
                <a:spcPts val="600"/>
              </a:spcBef>
              <a:defRPr sz="1500">
                <a:latin typeface="Raleway" panose="020B0503030101060003" pitchFamily="34" charset="77"/>
              </a:defRPr>
            </a:lvl4pPr>
            <a:lvl5pPr>
              <a:spcBef>
                <a:spcPts val="600"/>
              </a:spcBef>
              <a:defRPr sz="1200">
                <a:latin typeface="Raleway" panose="020B05030301010600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a:extLst>
              <a:ext uri="{FF2B5EF4-FFF2-40B4-BE49-F238E27FC236}">
                <a16:creationId xmlns:a16="http://schemas.microsoft.com/office/drawing/2014/main" id="{A34DC119-54BC-C847-94E4-3B05950EFFAE}"/>
              </a:ext>
            </a:extLst>
          </p:cNvPr>
          <p:cNvSpPr txBox="1">
            <a:spLocks/>
          </p:cNvSpPr>
          <p:nvPr userDrawn="1"/>
        </p:nvSpPr>
        <p:spPr>
          <a:xfrm>
            <a:off x="6457950" y="4767263"/>
            <a:ext cx="2057400" cy="274637"/>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41275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fld id="{BFF01206-8078-D04A-AD89-87956AD8AB46}" type="slidenum">
              <a:rPr lang="en-US" sz="1400" smtClean="0">
                <a:latin typeface="Raleway" panose="020B0503030101060003" pitchFamily="34" charset="77"/>
              </a:rPr>
              <a:pPr/>
              <a:t>‹#›</a:t>
            </a:fld>
            <a:endParaRPr lang="en-US" sz="1400">
              <a:latin typeface="Raleway" panose="020B0503030101060003" pitchFamily="34" charset="77"/>
            </a:endParaRPr>
          </a:p>
        </p:txBody>
      </p:sp>
    </p:spTree>
    <p:extLst>
      <p:ext uri="{BB962C8B-B14F-4D97-AF65-F5344CB8AC3E}">
        <p14:creationId xmlns:p14="http://schemas.microsoft.com/office/powerpoint/2010/main" val="72033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537C-9D92-A948-83A5-A69DAC5FF95E}"/>
              </a:ext>
            </a:extLst>
          </p:cNvPr>
          <p:cNvSpPr>
            <a:spLocks noGrp="1"/>
          </p:cNvSpPr>
          <p:nvPr>
            <p:ph type="title"/>
          </p:nvPr>
        </p:nvSpPr>
        <p:spPr/>
        <p:txBody>
          <a:bodyPr/>
          <a:lstStyle>
            <a:lvl1pPr>
              <a:defRPr b="0" i="0">
                <a:solidFill>
                  <a:srgbClr val="0070C0"/>
                </a:solidFill>
                <a:latin typeface="Raleway Medium" panose="020B05030301010600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02FB5D46-5C85-9249-BEEC-19A4F7BFCBC4}"/>
              </a:ext>
            </a:extLst>
          </p:cNvPr>
          <p:cNvSpPr>
            <a:spLocks noGrp="1"/>
          </p:cNvSpPr>
          <p:nvPr>
            <p:ph sz="quarter" idx="11"/>
          </p:nvPr>
        </p:nvSpPr>
        <p:spPr>
          <a:xfrm>
            <a:off x="633413" y="1107831"/>
            <a:ext cx="7877175" cy="3502856"/>
          </a:xfrm>
        </p:spPr>
        <p:txBody>
          <a:bodyPr/>
          <a:lstStyle>
            <a:lvl1pPr>
              <a:defRPr>
                <a:latin typeface="Raleway" panose="020B0503030101060003" pitchFamily="34" charset="77"/>
              </a:defRPr>
            </a:lvl1pPr>
            <a:lvl2pPr>
              <a:defRPr>
                <a:latin typeface="Raleway" panose="020B0503030101060003" pitchFamily="34" charset="77"/>
              </a:defRPr>
            </a:lvl2pPr>
            <a:lvl3pPr>
              <a:defRPr>
                <a:latin typeface="Raleway" panose="020B0503030101060003" pitchFamily="34" charset="77"/>
              </a:defRPr>
            </a:lvl3pPr>
            <a:lvl4pPr>
              <a:defRPr>
                <a:latin typeface="Raleway" panose="020B0503030101060003" pitchFamily="34" charset="77"/>
              </a:defRPr>
            </a:lvl4pPr>
            <a:lvl5pPr>
              <a:defRPr>
                <a:latin typeface="Raleway" panose="020B05030301010600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E603A909-DC95-434F-A52F-6B5AECF5AC4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400">
                <a:solidFill>
                  <a:schemeClr val="tx1">
                    <a:tint val="75000"/>
                  </a:schemeClr>
                </a:solidFill>
                <a:latin typeface="Raleway" panose="020B0503030101060003" pitchFamily="34" charset="77"/>
              </a:defRPr>
            </a:lvl1pPr>
          </a:lstStyle>
          <a:p>
            <a:fld id="{BFF01206-8078-D04A-AD89-87956AD8AB46}" type="slidenum">
              <a:rPr lang="en-US" smtClean="0"/>
              <a:pPr/>
              <a:t>‹#›</a:t>
            </a:fld>
            <a:endParaRPr lang="en-US" dirty="0"/>
          </a:p>
        </p:txBody>
      </p:sp>
    </p:spTree>
    <p:extLst>
      <p:ext uri="{BB962C8B-B14F-4D97-AF65-F5344CB8AC3E}">
        <p14:creationId xmlns:p14="http://schemas.microsoft.com/office/powerpoint/2010/main" val="13538788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C39A5-C2E8-9145-89DB-A5E8D127D51D}" type="datetime1">
              <a:rPr lang="en-US" smtClean="0"/>
              <a:t>7/25/21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33933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7052"/>
            <a:ext cx="7877175" cy="857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633413" y="994302"/>
            <a:ext cx="7877175" cy="3672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laceholder 4">
            <a:extLst>
              <a:ext uri="{FF2B5EF4-FFF2-40B4-BE49-F238E27FC236}">
                <a16:creationId xmlns:a16="http://schemas.microsoft.com/office/drawing/2014/main" id="{B0724CB0-7F6B-A147-A7CD-0A585295D41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400">
                <a:solidFill>
                  <a:schemeClr val="tx1">
                    <a:tint val="75000"/>
                  </a:schemeClr>
                </a:solidFill>
                <a:latin typeface="Raleway" panose="020B0503030101060003" pitchFamily="34" charset="77"/>
              </a:defRPr>
            </a:lvl1pPr>
          </a:lstStyle>
          <a:p>
            <a:fld id="{BFF01206-8078-D04A-AD89-87956AD8AB46}" type="slidenum">
              <a:rPr lang="en-US" smtClean="0"/>
              <a:pPr/>
              <a:t>‹#›</a:t>
            </a:fld>
            <a:endParaRPr lang="en-US" dirty="0"/>
          </a:p>
        </p:txBody>
      </p:sp>
    </p:spTree>
    <p:extLst>
      <p:ext uri="{BB962C8B-B14F-4D97-AF65-F5344CB8AC3E}">
        <p14:creationId xmlns:p14="http://schemas.microsoft.com/office/powerpoint/2010/main" val="23526581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2600" b="0" i="0" u="none" strike="noStrike" cap="none" spc="0" baseline="0">
          <a:ln>
            <a:noFill/>
          </a:ln>
          <a:solidFill>
            <a:srgbClr val="0070C0"/>
          </a:solidFill>
          <a:uFillTx/>
          <a:latin typeface="Raleway Medium" panose="020B0503030101060003" pitchFamily="34" charset="77"/>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rtl="0" latinLnBrk="0">
        <a:lnSpc>
          <a:spcPct val="100000"/>
        </a:lnSpc>
        <a:spcBef>
          <a:spcPts val="1050"/>
        </a:spcBef>
        <a:spcAft>
          <a:spcPts val="0"/>
        </a:spcAft>
        <a:buClrTx/>
        <a:buSzPct val="75000"/>
        <a:buFontTx/>
        <a:buChar char="•"/>
        <a:tabLst/>
        <a:defRPr sz="1950" b="0" i="0" u="none" strike="noStrike" cap="none" spc="0" baseline="0">
          <a:ln>
            <a:noFill/>
          </a:ln>
          <a:solidFill>
            <a:srgbClr val="000000"/>
          </a:solidFill>
          <a:uFillTx/>
          <a:latin typeface="Raleway" panose="020B0503030101060003" pitchFamily="34" charset="77"/>
          <a:ea typeface="+mn-ea"/>
          <a:cs typeface="+mn-cs"/>
          <a:sym typeface="Helvetica Light"/>
        </a:defRPr>
      </a:lvl1pPr>
      <a:lvl2pPr marL="476250" marR="0" indent="-238125" algn="l" defTabSz="309563" rtl="0" latinLnBrk="0">
        <a:lnSpc>
          <a:spcPct val="100000"/>
        </a:lnSpc>
        <a:spcBef>
          <a:spcPts val="600"/>
        </a:spcBef>
        <a:spcAft>
          <a:spcPts val="0"/>
        </a:spcAft>
        <a:buClrTx/>
        <a:buSzPct val="75000"/>
        <a:buFontTx/>
        <a:buChar char="•"/>
        <a:tabLst/>
        <a:defRPr sz="1800" b="0" i="0" u="none" strike="noStrike" cap="none" spc="0" baseline="0">
          <a:ln>
            <a:noFill/>
          </a:ln>
          <a:solidFill>
            <a:srgbClr val="000000"/>
          </a:solidFill>
          <a:uFillTx/>
          <a:latin typeface="Raleway" panose="020B0503030101060003" pitchFamily="34" charset="77"/>
          <a:ea typeface="+mn-ea"/>
          <a:cs typeface="+mn-cs"/>
          <a:sym typeface="Helvetica Light"/>
        </a:defRPr>
      </a:lvl2pPr>
      <a:lvl3pPr marL="714375" marR="0" indent="-238125" algn="l" defTabSz="309563" rtl="0" latinLnBrk="0">
        <a:lnSpc>
          <a:spcPct val="100000"/>
        </a:lnSpc>
        <a:spcBef>
          <a:spcPts val="600"/>
        </a:spcBef>
        <a:spcAft>
          <a:spcPts val="0"/>
        </a:spcAft>
        <a:buClrTx/>
        <a:buSzPct val="75000"/>
        <a:buFontTx/>
        <a:buChar char="•"/>
        <a:tabLst/>
        <a:defRPr sz="1500" b="0" i="0" u="none" strike="noStrike" cap="none" spc="0" baseline="0">
          <a:ln>
            <a:noFill/>
          </a:ln>
          <a:solidFill>
            <a:srgbClr val="000000"/>
          </a:solidFill>
          <a:uFillTx/>
          <a:latin typeface="Raleway" panose="020B0503030101060003" pitchFamily="34" charset="77"/>
          <a:ea typeface="+mn-ea"/>
          <a:cs typeface="+mn-cs"/>
          <a:sym typeface="Helvetica Light"/>
        </a:defRPr>
      </a:lvl3pPr>
      <a:lvl4pPr marL="952500" marR="0" indent="-238125" algn="l" defTabSz="309563" rtl="0" latinLnBrk="0">
        <a:lnSpc>
          <a:spcPct val="100000"/>
        </a:lnSpc>
        <a:spcBef>
          <a:spcPts val="600"/>
        </a:spcBef>
        <a:spcAft>
          <a:spcPts val="0"/>
        </a:spcAft>
        <a:buClrTx/>
        <a:buSzPct val="75000"/>
        <a:buFontTx/>
        <a:buChar char="•"/>
        <a:tabLst/>
        <a:defRPr sz="1350" b="0" i="0" u="none" strike="noStrike" cap="none" spc="0" baseline="0">
          <a:ln>
            <a:noFill/>
          </a:ln>
          <a:solidFill>
            <a:srgbClr val="000000"/>
          </a:solidFill>
          <a:uFillTx/>
          <a:latin typeface="Raleway" panose="020B0503030101060003" pitchFamily="34" charset="77"/>
          <a:ea typeface="+mn-ea"/>
          <a:cs typeface="+mn-cs"/>
          <a:sym typeface="Helvetica Light"/>
        </a:defRPr>
      </a:lvl4pPr>
      <a:lvl5pPr marL="1190625" marR="0" indent="-238125" algn="l" defTabSz="309563" rtl="0" latinLnBrk="0">
        <a:lnSpc>
          <a:spcPct val="100000"/>
        </a:lnSpc>
        <a:spcBef>
          <a:spcPts val="600"/>
        </a:spcBef>
        <a:spcAft>
          <a:spcPts val="0"/>
        </a:spcAft>
        <a:buClrTx/>
        <a:buSzPct val="75000"/>
        <a:buFontTx/>
        <a:buChar char="•"/>
        <a:tabLst/>
        <a:defRPr sz="1200" b="0" i="0" u="none" strike="noStrike" cap="none" spc="0" baseline="0">
          <a:ln>
            <a:noFill/>
          </a:ln>
          <a:solidFill>
            <a:srgbClr val="000000"/>
          </a:solidFill>
          <a:uFillTx/>
          <a:latin typeface="Raleway" panose="020B0503030101060003" pitchFamily="34" charset="77"/>
          <a:ea typeface="+mn-ea"/>
          <a:cs typeface="+mn-cs"/>
          <a:sym typeface="Helvetica Light"/>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zaoxing.github.i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tif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tif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iversity Logo – Brand Guidelines">
            <a:extLst>
              <a:ext uri="{FF2B5EF4-FFF2-40B4-BE49-F238E27FC236}">
                <a16:creationId xmlns:a16="http://schemas.microsoft.com/office/drawing/2014/main" id="{C5ED80D5-1AE7-CB43-B0A9-40EEA59F3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896" y="4159484"/>
            <a:ext cx="1462168" cy="93996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2;p14">
            <a:extLst>
              <a:ext uri="{FF2B5EF4-FFF2-40B4-BE49-F238E27FC236}">
                <a16:creationId xmlns:a16="http://schemas.microsoft.com/office/drawing/2014/main" id="{5D7C10F5-8DBB-AE41-A333-257E116EF2C5}"/>
              </a:ext>
            </a:extLst>
          </p:cNvPr>
          <p:cNvSpPr txBox="1">
            <a:spLocks/>
          </p:cNvSpPr>
          <p:nvPr/>
        </p:nvSpPr>
        <p:spPr>
          <a:xfrm>
            <a:off x="551105" y="806241"/>
            <a:ext cx="8065008" cy="1208731"/>
          </a:xfrm>
          <a:prstGeom prst="rect">
            <a:avLst/>
          </a:prstGeom>
        </p:spPr>
        <p:txBody>
          <a:bodyPr spcFirstLastPara="1" vert="horz" wrap="square" lIns="68569" tIns="68569" rIns="68569" bIns="6856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err="1">
                <a:solidFill>
                  <a:schemeClr val="accent2"/>
                </a:solidFill>
                <a:latin typeface="Helvetica" pitchFamily="2" charset="0"/>
                <a:ea typeface="+mn-ea"/>
                <a:cs typeface="Arial Hebrew" pitchFamily="2" charset="-79"/>
              </a:rPr>
              <a:t>Jaqen</a:t>
            </a:r>
            <a:r>
              <a:rPr lang="en-US" sz="2600" b="1" dirty="0">
                <a:solidFill>
                  <a:srgbClr val="036EB7"/>
                </a:solidFill>
                <a:latin typeface="Helvetica" pitchFamily="2" charset="0"/>
                <a:ea typeface="+mn-ea"/>
                <a:cs typeface="Arial Hebrew" pitchFamily="2" charset="-79"/>
              </a:rPr>
              <a:t>: A High-Performance Switch-Native Approach for Detecting and Mitigating Volumetric DDoS Attacks with Programmable Switches</a:t>
            </a:r>
          </a:p>
        </p:txBody>
      </p:sp>
      <p:sp>
        <p:nvSpPr>
          <p:cNvPr id="7" name="Google Shape;93;p14">
            <a:extLst>
              <a:ext uri="{FF2B5EF4-FFF2-40B4-BE49-F238E27FC236}">
                <a16:creationId xmlns:a16="http://schemas.microsoft.com/office/drawing/2014/main" id="{A027E4D4-39A0-9942-9496-FE970CA9CE11}"/>
              </a:ext>
            </a:extLst>
          </p:cNvPr>
          <p:cNvSpPr txBox="1">
            <a:spLocks/>
          </p:cNvSpPr>
          <p:nvPr/>
        </p:nvSpPr>
        <p:spPr>
          <a:xfrm>
            <a:off x="3369485" y="2901380"/>
            <a:ext cx="2428249" cy="371696"/>
          </a:xfrm>
          <a:prstGeom prst="rect">
            <a:avLst/>
          </a:prstGeom>
        </p:spPr>
        <p:txBody>
          <a:bodyPr spcFirstLastPara="1" vert="horz" wrap="square" lIns="68569" tIns="68569" rIns="68569" bIns="68569"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 sz="2000" b="1" dirty="0">
                <a:solidFill>
                  <a:srgbClr val="036EB7"/>
                </a:solidFill>
                <a:latin typeface="Helvetica" pitchFamily="2" charset="0"/>
                <a:cs typeface="Arial Hebrew" pitchFamily="2" charset="-79"/>
              </a:rPr>
              <a:t>Alan </a:t>
            </a:r>
            <a:r>
              <a:rPr lang="en" sz="2000" b="1" dirty="0" err="1">
                <a:solidFill>
                  <a:srgbClr val="036EB7"/>
                </a:solidFill>
                <a:latin typeface="Helvetica" pitchFamily="2" charset="0"/>
                <a:cs typeface="Arial Hebrew" pitchFamily="2" charset="-79"/>
              </a:rPr>
              <a:t>Zaoxing</a:t>
            </a:r>
            <a:r>
              <a:rPr lang="en" sz="2000" b="1" dirty="0">
                <a:solidFill>
                  <a:srgbClr val="036EB7"/>
                </a:solidFill>
                <a:latin typeface="Helvetica" pitchFamily="2" charset="0"/>
                <a:cs typeface="Arial Hebrew" pitchFamily="2" charset="-79"/>
              </a:rPr>
              <a:t> Liu</a:t>
            </a:r>
          </a:p>
        </p:txBody>
      </p:sp>
      <p:pic>
        <p:nvPicPr>
          <p:cNvPr id="1028" name="Picture 4" descr="master logo">
            <a:extLst>
              <a:ext uri="{FF2B5EF4-FFF2-40B4-BE49-F238E27FC236}">
                <a16:creationId xmlns:a16="http://schemas.microsoft.com/office/drawing/2014/main" id="{93553224-7E4E-A049-AE16-34D8CB1B7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368" y="4362006"/>
            <a:ext cx="1190383" cy="534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negie Mellon University | Drupal.org">
            <a:extLst>
              <a:ext uri="{FF2B5EF4-FFF2-40B4-BE49-F238E27FC236}">
                <a16:creationId xmlns:a16="http://schemas.microsoft.com/office/drawing/2014/main" id="{E0EE6F88-B601-7949-B6B7-04BB60371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03" y="4397830"/>
            <a:ext cx="768397" cy="49008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14">
            <a:extLst>
              <a:ext uri="{FF2B5EF4-FFF2-40B4-BE49-F238E27FC236}">
                <a16:creationId xmlns:a16="http://schemas.microsoft.com/office/drawing/2014/main" id="{1E4355E2-303A-914D-8A50-DE9494DE187F}"/>
              </a:ext>
            </a:extLst>
          </p:cNvPr>
          <p:cNvSpPr txBox="1">
            <a:spLocks/>
          </p:cNvSpPr>
          <p:nvPr/>
        </p:nvSpPr>
        <p:spPr>
          <a:xfrm>
            <a:off x="651871" y="3635468"/>
            <a:ext cx="7825379" cy="371696"/>
          </a:xfrm>
          <a:prstGeom prst="rect">
            <a:avLst/>
          </a:prstGeom>
        </p:spPr>
        <p:txBody>
          <a:bodyPr spcFirstLastPara="1" vert="horz" wrap="square" lIns="68569" tIns="68569" rIns="68569" bIns="68569"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 sz="1600" dirty="0">
                <a:solidFill>
                  <a:srgbClr val="036EB7"/>
                </a:solidFill>
                <a:latin typeface="Helvetica" pitchFamily="2" charset="0"/>
                <a:cs typeface="Arial Hebrew" pitchFamily="2" charset="-79"/>
              </a:rPr>
              <a:t>Joint work with </a:t>
            </a:r>
            <a:r>
              <a:rPr lang="en-US" sz="1600" dirty="0">
                <a:solidFill>
                  <a:srgbClr val="036EB7"/>
                </a:solidFill>
                <a:latin typeface="Helvetica" pitchFamily="2" charset="0"/>
                <a:cs typeface="Arial Hebrew" pitchFamily="2" charset="-79"/>
              </a:rPr>
              <a:t>Hun </a:t>
            </a:r>
            <a:r>
              <a:rPr lang="en-US" sz="1600" dirty="0" err="1">
                <a:solidFill>
                  <a:srgbClr val="036EB7"/>
                </a:solidFill>
                <a:latin typeface="Helvetica" pitchFamily="2" charset="0"/>
                <a:cs typeface="Arial Hebrew" pitchFamily="2" charset="-79"/>
              </a:rPr>
              <a:t>Namkung</a:t>
            </a:r>
            <a:r>
              <a:rPr lang="en-US" sz="1600" dirty="0">
                <a:solidFill>
                  <a:srgbClr val="036EB7"/>
                </a:solidFill>
                <a:latin typeface="Helvetica" pitchFamily="2" charset="0"/>
                <a:cs typeface="Arial Hebrew" pitchFamily="2" charset="-79"/>
              </a:rPr>
              <a:t>, Georgios </a:t>
            </a:r>
            <a:r>
              <a:rPr lang="en-US" sz="1600" dirty="0" err="1">
                <a:solidFill>
                  <a:srgbClr val="036EB7"/>
                </a:solidFill>
                <a:latin typeface="Helvetica" pitchFamily="2" charset="0"/>
                <a:cs typeface="Arial Hebrew" pitchFamily="2" charset="-79"/>
              </a:rPr>
              <a:t>Nikolaidis</a:t>
            </a:r>
            <a:r>
              <a:rPr lang="en-US" sz="1600" dirty="0">
                <a:solidFill>
                  <a:srgbClr val="036EB7"/>
                </a:solidFill>
                <a:latin typeface="Helvetica" pitchFamily="2" charset="0"/>
                <a:cs typeface="Arial Hebrew" pitchFamily="2" charset="-79"/>
              </a:rPr>
              <a:t>, </a:t>
            </a:r>
            <a:r>
              <a:rPr lang="en-US" sz="1600" dirty="0" err="1">
                <a:solidFill>
                  <a:srgbClr val="036EB7"/>
                </a:solidFill>
                <a:latin typeface="Helvetica" pitchFamily="2" charset="0"/>
                <a:cs typeface="Arial Hebrew" pitchFamily="2" charset="-79"/>
              </a:rPr>
              <a:t>Jeongkeun</a:t>
            </a:r>
            <a:r>
              <a:rPr lang="en-US" sz="1600" dirty="0">
                <a:solidFill>
                  <a:srgbClr val="036EB7"/>
                </a:solidFill>
                <a:latin typeface="Helvetica" pitchFamily="2" charset="0"/>
                <a:cs typeface="Arial Hebrew" pitchFamily="2" charset="-79"/>
              </a:rPr>
              <a:t> Lee, </a:t>
            </a:r>
            <a:r>
              <a:rPr lang="en-US" sz="1600" dirty="0" err="1">
                <a:solidFill>
                  <a:srgbClr val="036EB7"/>
                </a:solidFill>
                <a:latin typeface="Helvetica" pitchFamily="2" charset="0"/>
                <a:cs typeface="Arial Hebrew" pitchFamily="2" charset="-79"/>
              </a:rPr>
              <a:t>Changhoon</a:t>
            </a:r>
            <a:r>
              <a:rPr lang="en-US" sz="1600" dirty="0">
                <a:solidFill>
                  <a:srgbClr val="036EB7"/>
                </a:solidFill>
                <a:latin typeface="Helvetica" pitchFamily="2" charset="0"/>
                <a:cs typeface="Arial Hebrew" pitchFamily="2" charset="-79"/>
              </a:rPr>
              <a:t> Kim,</a:t>
            </a:r>
          </a:p>
          <a:p>
            <a:pPr algn="l">
              <a:spcBef>
                <a:spcPts val="0"/>
              </a:spcBef>
            </a:pPr>
            <a:r>
              <a:rPr lang="en-US" sz="1600" dirty="0">
                <a:solidFill>
                  <a:srgbClr val="036EB7"/>
                </a:solidFill>
                <a:latin typeface="Helvetica" pitchFamily="2" charset="0"/>
                <a:cs typeface="Arial Hebrew" pitchFamily="2" charset="-79"/>
              </a:rPr>
              <a:t>	              Xin </a:t>
            </a:r>
            <a:r>
              <a:rPr lang="en-US" sz="1600" dirty="0" err="1">
                <a:solidFill>
                  <a:srgbClr val="036EB7"/>
                </a:solidFill>
                <a:latin typeface="Helvetica" pitchFamily="2" charset="0"/>
                <a:cs typeface="Arial Hebrew" pitchFamily="2" charset="-79"/>
              </a:rPr>
              <a:t>Jin</a:t>
            </a:r>
            <a:r>
              <a:rPr lang="en-US" sz="1600" dirty="0">
                <a:solidFill>
                  <a:srgbClr val="036EB7"/>
                </a:solidFill>
                <a:latin typeface="Helvetica" pitchFamily="2" charset="0"/>
                <a:cs typeface="Arial Hebrew" pitchFamily="2" charset="-79"/>
              </a:rPr>
              <a:t>,  Vladimir Braverman, </a:t>
            </a:r>
            <a:r>
              <a:rPr lang="en-US" sz="1600" dirty="0" err="1">
                <a:solidFill>
                  <a:srgbClr val="036EB7"/>
                </a:solidFill>
                <a:latin typeface="Helvetica" pitchFamily="2" charset="0"/>
                <a:cs typeface="Arial Hebrew" pitchFamily="2" charset="-79"/>
              </a:rPr>
              <a:t>Minlan</a:t>
            </a:r>
            <a:r>
              <a:rPr lang="en-US" sz="1600" dirty="0">
                <a:solidFill>
                  <a:srgbClr val="036EB7"/>
                </a:solidFill>
                <a:latin typeface="Helvetica" pitchFamily="2" charset="0"/>
                <a:cs typeface="Arial Hebrew" pitchFamily="2" charset="-79"/>
              </a:rPr>
              <a:t> Yu, Vyas </a:t>
            </a:r>
            <a:r>
              <a:rPr lang="en-US" sz="1600" dirty="0" err="1">
                <a:solidFill>
                  <a:srgbClr val="036EB7"/>
                </a:solidFill>
                <a:latin typeface="Helvetica" pitchFamily="2" charset="0"/>
                <a:cs typeface="Arial Hebrew" pitchFamily="2" charset="-79"/>
              </a:rPr>
              <a:t>Sekar</a:t>
            </a:r>
            <a:endParaRPr lang="en" sz="1600" dirty="0">
              <a:solidFill>
                <a:srgbClr val="036EB7"/>
              </a:solidFill>
              <a:latin typeface="Helvetica" pitchFamily="2" charset="0"/>
              <a:cs typeface="Arial Hebrew" pitchFamily="2" charset="-79"/>
            </a:endParaRPr>
          </a:p>
        </p:txBody>
      </p:sp>
      <p:pic>
        <p:nvPicPr>
          <p:cNvPr id="1026" name="Picture 2">
            <a:extLst>
              <a:ext uri="{FF2B5EF4-FFF2-40B4-BE49-F238E27FC236}">
                <a16:creationId xmlns:a16="http://schemas.microsoft.com/office/drawing/2014/main" id="{182A80B4-94AD-2848-B7F7-09598BDAC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3523" y="4375410"/>
            <a:ext cx="810800" cy="534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vard University - Wikipedia">
            <a:extLst>
              <a:ext uri="{FF2B5EF4-FFF2-40B4-BE49-F238E27FC236}">
                <a16:creationId xmlns:a16="http://schemas.microsoft.com/office/drawing/2014/main" id="{4A432396-F4CD-8845-BE05-DECFA77B2A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357" y="4291649"/>
            <a:ext cx="768959" cy="74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004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10</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err="1">
                <a:solidFill>
                  <a:srgbClr val="036EB7"/>
                </a:solidFill>
                <a:latin typeface="Helvetica" pitchFamily="2" charset="0"/>
                <a:cs typeface="Arial Hebrew" pitchFamily="2" charset="-79"/>
              </a:rPr>
              <a:t>Jaqen’s</a:t>
            </a:r>
            <a:r>
              <a:rPr lang="en-US" sz="2400" b="1" dirty="0">
                <a:solidFill>
                  <a:srgbClr val="036EB7"/>
                </a:solidFill>
                <a:latin typeface="Helvetica" pitchFamily="2" charset="0"/>
                <a:cs typeface="Arial Hebrew" pitchFamily="2" charset="-79"/>
              </a:rPr>
              <a:t> Full Stack Design</a:t>
            </a:r>
            <a:endParaRPr lang="en" sz="2400" b="1" dirty="0">
              <a:solidFill>
                <a:srgbClr val="036EB7"/>
              </a:solidFill>
              <a:latin typeface="Helvetica" pitchFamily="2" charset="0"/>
              <a:cs typeface="Arial Hebrew" pitchFamily="2" charset="-79"/>
            </a:endParaRPr>
          </a:p>
        </p:txBody>
      </p:sp>
      <p:grpSp>
        <p:nvGrpSpPr>
          <p:cNvPr id="3" name="Group 2">
            <a:extLst>
              <a:ext uri="{FF2B5EF4-FFF2-40B4-BE49-F238E27FC236}">
                <a16:creationId xmlns:a16="http://schemas.microsoft.com/office/drawing/2014/main" id="{FBEB9BD2-4479-834B-AE5D-DFEF291EB055}"/>
              </a:ext>
            </a:extLst>
          </p:cNvPr>
          <p:cNvGrpSpPr/>
          <p:nvPr/>
        </p:nvGrpSpPr>
        <p:grpSpPr>
          <a:xfrm>
            <a:off x="2821896" y="1218283"/>
            <a:ext cx="3413938" cy="1900217"/>
            <a:chOff x="2470027" y="1218282"/>
            <a:chExt cx="4528969" cy="2409713"/>
          </a:xfrm>
        </p:grpSpPr>
        <p:sp>
          <p:nvSpPr>
            <p:cNvPr id="6" name="Cloud 5">
              <a:extLst>
                <a:ext uri="{FF2B5EF4-FFF2-40B4-BE49-F238E27FC236}">
                  <a16:creationId xmlns:a16="http://schemas.microsoft.com/office/drawing/2014/main" id="{3B25B297-0847-8549-A11A-DF8114E76791}"/>
                </a:ext>
              </a:extLst>
            </p:cNvPr>
            <p:cNvSpPr/>
            <p:nvPr/>
          </p:nvSpPr>
          <p:spPr>
            <a:xfrm>
              <a:off x="2470027" y="1218282"/>
              <a:ext cx="4528969" cy="2409713"/>
            </a:xfrm>
            <a:prstGeom prst="cloud">
              <a:avLst/>
            </a:prstGeom>
            <a:ln w="254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4DF0A888-6B75-B946-AA74-3C412A0C6912}"/>
                </a:ext>
              </a:extLst>
            </p:cNvPr>
            <p:cNvCxnSpPr>
              <a:cxnSpLocks/>
              <a:stCxn id="15" idx="0"/>
              <a:endCxn id="10" idx="1"/>
            </p:cNvCxnSpPr>
            <p:nvPr/>
          </p:nvCxnSpPr>
          <p:spPr bwMode="auto">
            <a:xfrm flipV="1">
              <a:off x="2913470" y="1686941"/>
              <a:ext cx="889689" cy="56141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ACF9E08D-7326-2A4F-A072-176A2EDE9EC0}"/>
                </a:ext>
              </a:extLst>
            </p:cNvPr>
            <p:cNvCxnSpPr>
              <a:cxnSpLocks/>
              <a:stCxn id="14" idx="3"/>
              <a:endCxn id="13" idx="2"/>
            </p:cNvCxnSpPr>
            <p:nvPr/>
          </p:nvCxnSpPr>
          <p:spPr bwMode="auto">
            <a:xfrm flipV="1">
              <a:off x="5787730" y="2639527"/>
              <a:ext cx="684150" cy="4613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0F1FD63-43BE-1846-BCA2-28523CABDC8B}"/>
                </a:ext>
              </a:extLst>
            </p:cNvPr>
            <p:cNvCxnSpPr>
              <a:cxnSpLocks/>
              <a:stCxn id="10" idx="3"/>
              <a:endCxn id="12" idx="1"/>
            </p:cNvCxnSpPr>
            <p:nvPr/>
          </p:nvCxnSpPr>
          <p:spPr bwMode="auto">
            <a:xfrm flipV="1">
              <a:off x="4253785" y="1678442"/>
              <a:ext cx="1218665" cy="849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0" name="Picture 3">
              <a:extLst>
                <a:ext uri="{FF2B5EF4-FFF2-40B4-BE49-F238E27FC236}">
                  <a16:creationId xmlns:a16="http://schemas.microsoft.com/office/drawing/2014/main" id="{7174B0AF-8531-3944-B017-BD4D90358DD7}"/>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803159" y="1507095"/>
              <a:ext cx="450626" cy="359691"/>
            </a:xfrm>
            <a:prstGeom prst="rect">
              <a:avLst/>
            </a:prstGeom>
            <a:noFill/>
            <a:ln w="12700">
              <a:noFill/>
              <a:miter lim="800000"/>
              <a:headEnd/>
              <a:tailEnd/>
            </a:ln>
            <a:effectLst/>
          </p:spPr>
        </p:pic>
        <p:cxnSp>
          <p:nvCxnSpPr>
            <p:cNvPr id="11" name="Straight Connector 10">
              <a:extLst>
                <a:ext uri="{FF2B5EF4-FFF2-40B4-BE49-F238E27FC236}">
                  <a16:creationId xmlns:a16="http://schemas.microsoft.com/office/drawing/2014/main" id="{AAC26E77-9131-7249-A3EE-41E8BF29FA71}"/>
                </a:ext>
              </a:extLst>
            </p:cNvPr>
            <p:cNvCxnSpPr>
              <a:cxnSpLocks/>
              <a:stCxn id="13" idx="0"/>
              <a:endCxn id="12" idx="3"/>
            </p:cNvCxnSpPr>
            <p:nvPr/>
          </p:nvCxnSpPr>
          <p:spPr bwMode="auto">
            <a:xfrm flipH="1" flipV="1">
              <a:off x="5923076" y="1678442"/>
              <a:ext cx="548804" cy="60139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2" name="Picture 3">
              <a:extLst>
                <a:ext uri="{FF2B5EF4-FFF2-40B4-BE49-F238E27FC236}">
                  <a16:creationId xmlns:a16="http://schemas.microsoft.com/office/drawing/2014/main" id="{2BCDAE1F-E742-D94C-B05E-0822BA8BECD5}"/>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5472450" y="1498596"/>
              <a:ext cx="450626" cy="359691"/>
            </a:xfrm>
            <a:prstGeom prst="rect">
              <a:avLst/>
            </a:prstGeom>
            <a:noFill/>
            <a:ln w="12700">
              <a:noFill/>
              <a:miter lim="800000"/>
              <a:headEnd/>
              <a:tailEnd/>
            </a:ln>
            <a:effectLst/>
          </p:spPr>
        </p:pic>
        <p:pic>
          <p:nvPicPr>
            <p:cNvPr id="13" name="Picture 3">
              <a:extLst>
                <a:ext uri="{FF2B5EF4-FFF2-40B4-BE49-F238E27FC236}">
                  <a16:creationId xmlns:a16="http://schemas.microsoft.com/office/drawing/2014/main" id="{91228766-5D54-F748-84A5-46297F6B8E56}"/>
                </a:ext>
              </a:extLst>
            </p:cNvPr>
            <p:cNvPicPr>
              <a:picLocks noChangeArrowheads="1"/>
            </p:cNvPicPr>
            <p:nvPr/>
          </p:nvPicPr>
          <p:blipFill>
            <a:blip r:embed="rId4"/>
            <a:srcRect/>
            <a:stretch>
              <a:fillRect/>
            </a:stretch>
          </p:blipFill>
          <p:spPr bwMode="auto">
            <a:xfrm>
              <a:off x="6246567" y="2279836"/>
              <a:ext cx="450626" cy="359691"/>
            </a:xfrm>
            <a:prstGeom prst="rect">
              <a:avLst/>
            </a:prstGeom>
            <a:noFill/>
            <a:ln w="12700">
              <a:noFill/>
              <a:miter lim="800000"/>
              <a:headEnd/>
              <a:tailEnd/>
            </a:ln>
            <a:effectLst/>
          </p:spPr>
        </p:pic>
        <p:pic>
          <p:nvPicPr>
            <p:cNvPr id="14" name="Picture 3">
              <a:extLst>
                <a:ext uri="{FF2B5EF4-FFF2-40B4-BE49-F238E27FC236}">
                  <a16:creationId xmlns:a16="http://schemas.microsoft.com/office/drawing/2014/main" id="{366CEC5E-CC5A-E042-A285-55AA876D7BC5}"/>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5337104" y="2921058"/>
              <a:ext cx="450626" cy="359691"/>
            </a:xfrm>
            <a:prstGeom prst="rect">
              <a:avLst/>
            </a:prstGeom>
            <a:noFill/>
            <a:ln w="12700">
              <a:noFill/>
              <a:miter lim="800000"/>
              <a:headEnd/>
              <a:tailEnd/>
            </a:ln>
            <a:effectLst/>
          </p:spPr>
        </p:pic>
        <p:pic>
          <p:nvPicPr>
            <p:cNvPr id="15" name="Picture 3">
              <a:extLst>
                <a:ext uri="{FF2B5EF4-FFF2-40B4-BE49-F238E27FC236}">
                  <a16:creationId xmlns:a16="http://schemas.microsoft.com/office/drawing/2014/main" id="{24B1400A-C067-5140-83E3-4D25C31DDD30}"/>
                </a:ext>
              </a:extLst>
            </p:cNvPr>
            <p:cNvPicPr>
              <a:picLocks noChangeArrowheads="1"/>
            </p:cNvPicPr>
            <p:nvPr/>
          </p:nvPicPr>
          <p:blipFill>
            <a:blip r:embed="rId4">
              <a:grayscl/>
            </a:blip>
            <a:srcRect/>
            <a:stretch>
              <a:fillRect/>
            </a:stretch>
          </p:blipFill>
          <p:spPr bwMode="auto">
            <a:xfrm>
              <a:off x="2688157" y="2248352"/>
              <a:ext cx="450626" cy="359691"/>
            </a:xfrm>
            <a:prstGeom prst="rect">
              <a:avLst/>
            </a:prstGeom>
            <a:noFill/>
            <a:ln w="12700">
              <a:noFill/>
              <a:miter lim="800000"/>
              <a:headEnd/>
              <a:tailEnd/>
            </a:ln>
            <a:effectLst/>
          </p:spPr>
        </p:pic>
        <p:pic>
          <p:nvPicPr>
            <p:cNvPr id="16" name="Picture 3">
              <a:extLst>
                <a:ext uri="{FF2B5EF4-FFF2-40B4-BE49-F238E27FC236}">
                  <a16:creationId xmlns:a16="http://schemas.microsoft.com/office/drawing/2014/main" id="{B7977FEF-DAF4-4D45-8019-1F13AED48E56}"/>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824995" y="2940474"/>
              <a:ext cx="450626" cy="359691"/>
            </a:xfrm>
            <a:prstGeom prst="rect">
              <a:avLst/>
            </a:prstGeom>
            <a:noFill/>
            <a:ln w="12700">
              <a:noFill/>
              <a:miter lim="800000"/>
              <a:headEnd/>
              <a:tailEnd/>
            </a:ln>
            <a:effectLst/>
          </p:spPr>
        </p:pic>
        <p:cxnSp>
          <p:nvCxnSpPr>
            <p:cNvPr id="17" name="Straight Connector 16">
              <a:extLst>
                <a:ext uri="{FF2B5EF4-FFF2-40B4-BE49-F238E27FC236}">
                  <a16:creationId xmlns:a16="http://schemas.microsoft.com/office/drawing/2014/main" id="{ADB5F3F7-4E2D-F045-B2A5-7B5D0725E06D}"/>
                </a:ext>
              </a:extLst>
            </p:cNvPr>
            <p:cNvCxnSpPr>
              <a:cxnSpLocks/>
              <a:stCxn id="15" idx="2"/>
              <a:endCxn id="16" idx="1"/>
            </p:cNvCxnSpPr>
            <p:nvPr/>
          </p:nvCxnSpPr>
          <p:spPr bwMode="auto">
            <a:xfrm>
              <a:off x="2913470" y="2608043"/>
              <a:ext cx="911525" cy="5122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61151D3-A9A3-5A49-BD81-BE5B08A56F7F}"/>
                </a:ext>
              </a:extLst>
            </p:cNvPr>
            <p:cNvCxnSpPr>
              <a:cxnSpLocks/>
              <a:stCxn id="14" idx="1"/>
              <a:endCxn id="16" idx="3"/>
            </p:cNvCxnSpPr>
            <p:nvPr/>
          </p:nvCxnSpPr>
          <p:spPr bwMode="auto">
            <a:xfrm flipH="1">
              <a:off x="4275621" y="3100904"/>
              <a:ext cx="1061483" cy="1941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9" name="Picture 3">
              <a:extLst>
                <a:ext uri="{FF2B5EF4-FFF2-40B4-BE49-F238E27FC236}">
                  <a16:creationId xmlns:a16="http://schemas.microsoft.com/office/drawing/2014/main" id="{804AB819-1741-FD42-A0F8-87290C0A5BB1}"/>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937030" y="2289877"/>
              <a:ext cx="383482" cy="266524"/>
            </a:xfrm>
            <a:prstGeom prst="rect">
              <a:avLst/>
            </a:prstGeom>
            <a:noFill/>
            <a:ln w="12700">
              <a:noFill/>
              <a:miter lim="800000"/>
              <a:headEnd/>
              <a:tailEnd/>
            </a:ln>
            <a:effectLst/>
          </p:spPr>
        </p:pic>
        <p:pic>
          <p:nvPicPr>
            <p:cNvPr id="20" name="Picture 3">
              <a:extLst>
                <a:ext uri="{FF2B5EF4-FFF2-40B4-BE49-F238E27FC236}">
                  <a16:creationId xmlns:a16="http://schemas.microsoft.com/office/drawing/2014/main" id="{0F948589-18DE-EA41-95C8-9B61E54BBCAD}"/>
                </a:ext>
              </a:extLst>
            </p:cNvPr>
            <p:cNvPicPr>
              <a:picLocks noChangeArrowheads="1"/>
            </p:cNvPicPr>
            <p:nvPr/>
          </p:nvPicPr>
          <p:blipFill>
            <a:blip r:embed="rId4"/>
            <a:srcRect/>
            <a:stretch>
              <a:fillRect/>
            </a:stretch>
          </p:blipFill>
          <p:spPr bwMode="auto">
            <a:xfrm>
              <a:off x="4881150" y="1994136"/>
              <a:ext cx="383482" cy="266524"/>
            </a:xfrm>
            <a:prstGeom prst="rect">
              <a:avLst/>
            </a:prstGeom>
            <a:noFill/>
            <a:ln w="12700">
              <a:noFill/>
              <a:miter lim="800000"/>
              <a:headEnd/>
              <a:tailEnd/>
            </a:ln>
            <a:effectLst/>
          </p:spPr>
        </p:pic>
        <p:cxnSp>
          <p:nvCxnSpPr>
            <p:cNvPr id="21" name="Straight Connector 20">
              <a:extLst>
                <a:ext uri="{FF2B5EF4-FFF2-40B4-BE49-F238E27FC236}">
                  <a16:creationId xmlns:a16="http://schemas.microsoft.com/office/drawing/2014/main" id="{1C4A45C7-7DA0-D74A-85DC-E8085CF203BF}"/>
                </a:ext>
              </a:extLst>
            </p:cNvPr>
            <p:cNvCxnSpPr>
              <a:cxnSpLocks/>
              <a:stCxn id="15" idx="3"/>
              <a:endCxn id="19" idx="1"/>
            </p:cNvCxnSpPr>
            <p:nvPr/>
          </p:nvCxnSpPr>
          <p:spPr bwMode="auto">
            <a:xfrm flipV="1">
              <a:off x="3138783" y="2423139"/>
              <a:ext cx="798247" cy="505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D19C08D6-2DE5-B641-AADD-1ECF6153D2D1}"/>
                </a:ext>
              </a:extLst>
            </p:cNvPr>
            <p:cNvCxnSpPr>
              <a:cxnSpLocks/>
              <a:stCxn id="19" idx="3"/>
              <a:endCxn id="20" idx="1"/>
            </p:cNvCxnSpPr>
            <p:nvPr/>
          </p:nvCxnSpPr>
          <p:spPr bwMode="auto">
            <a:xfrm flipV="1">
              <a:off x="4320512" y="2127398"/>
              <a:ext cx="560638" cy="29574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23" name="Picture 3">
              <a:extLst>
                <a:ext uri="{FF2B5EF4-FFF2-40B4-BE49-F238E27FC236}">
                  <a16:creationId xmlns:a16="http://schemas.microsoft.com/office/drawing/2014/main" id="{5B1B86FC-43F3-204B-BA68-B9E2B86FD6F6}"/>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4881150" y="2526856"/>
              <a:ext cx="383482" cy="266524"/>
            </a:xfrm>
            <a:prstGeom prst="rect">
              <a:avLst/>
            </a:prstGeom>
            <a:noFill/>
            <a:ln w="12700">
              <a:noFill/>
              <a:miter lim="800000"/>
              <a:headEnd/>
              <a:tailEnd/>
            </a:ln>
            <a:effectLst/>
          </p:spPr>
        </p:pic>
        <p:cxnSp>
          <p:nvCxnSpPr>
            <p:cNvPr id="24" name="Straight Connector 23">
              <a:extLst>
                <a:ext uri="{FF2B5EF4-FFF2-40B4-BE49-F238E27FC236}">
                  <a16:creationId xmlns:a16="http://schemas.microsoft.com/office/drawing/2014/main" id="{A8C36AA4-9F7C-9E43-8990-5ED64802683A}"/>
                </a:ext>
              </a:extLst>
            </p:cNvPr>
            <p:cNvCxnSpPr>
              <a:cxnSpLocks/>
              <a:stCxn id="19" idx="3"/>
              <a:endCxn id="23" idx="1"/>
            </p:cNvCxnSpPr>
            <p:nvPr/>
          </p:nvCxnSpPr>
          <p:spPr bwMode="auto">
            <a:xfrm>
              <a:off x="4320512" y="2423139"/>
              <a:ext cx="560638" cy="23697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17AB4FE0-56A8-4147-80E5-A5D05C47B0CA}"/>
                </a:ext>
              </a:extLst>
            </p:cNvPr>
            <p:cNvCxnSpPr>
              <a:cxnSpLocks/>
              <a:stCxn id="20" idx="3"/>
              <a:endCxn id="13" idx="1"/>
            </p:cNvCxnSpPr>
            <p:nvPr/>
          </p:nvCxnSpPr>
          <p:spPr bwMode="auto">
            <a:xfrm>
              <a:off x="5264632" y="2127398"/>
              <a:ext cx="981935" cy="33228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ADE6CB9C-B52D-194E-9430-42369E725C29}"/>
                </a:ext>
              </a:extLst>
            </p:cNvPr>
            <p:cNvCxnSpPr>
              <a:cxnSpLocks/>
            </p:cNvCxnSpPr>
            <p:nvPr/>
          </p:nvCxnSpPr>
          <p:spPr bwMode="auto">
            <a:xfrm flipV="1">
              <a:off x="5264632" y="2459682"/>
              <a:ext cx="981935" cy="17984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cxnSp>
        <p:nvCxnSpPr>
          <p:cNvPr id="39" name="直线连接符 9">
            <a:extLst>
              <a:ext uri="{FF2B5EF4-FFF2-40B4-BE49-F238E27FC236}">
                <a16:creationId xmlns:a16="http://schemas.microsoft.com/office/drawing/2014/main" id="{E7EA40A8-6E9D-D04B-98C5-58F9CD8DC7DE}"/>
              </a:ext>
            </a:extLst>
          </p:cNvPr>
          <p:cNvCxnSpPr>
            <a:cxnSpLocks/>
          </p:cNvCxnSpPr>
          <p:nvPr/>
        </p:nvCxnSpPr>
        <p:spPr>
          <a:xfrm>
            <a:off x="1338389" y="2150456"/>
            <a:ext cx="1191389" cy="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Google Shape;93;p14">
            <a:extLst>
              <a:ext uri="{FF2B5EF4-FFF2-40B4-BE49-F238E27FC236}">
                <a16:creationId xmlns:a16="http://schemas.microsoft.com/office/drawing/2014/main" id="{5EDBF77D-9514-624B-AAEB-3CE315E68A70}"/>
              </a:ext>
            </a:extLst>
          </p:cNvPr>
          <p:cNvSpPr txBox="1">
            <a:spLocks/>
          </p:cNvSpPr>
          <p:nvPr/>
        </p:nvSpPr>
        <p:spPr>
          <a:xfrm>
            <a:off x="1483564" y="1737088"/>
            <a:ext cx="805415" cy="479126"/>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75" b="1" dirty="0">
                <a:solidFill>
                  <a:srgbClr val="F15A24"/>
                </a:solidFill>
                <a:latin typeface="Helvetica" pitchFamily="2" charset="0"/>
                <a:ea typeface="Helvetica" charset="0"/>
                <a:cs typeface="Arial" panose="020B0604020202020204" pitchFamily="34" charset="0"/>
              </a:rPr>
              <a:t>DDoS</a:t>
            </a:r>
          </a:p>
        </p:txBody>
      </p:sp>
      <p:pic>
        <p:nvPicPr>
          <p:cNvPr id="41" name="图片 15">
            <a:extLst>
              <a:ext uri="{FF2B5EF4-FFF2-40B4-BE49-F238E27FC236}">
                <a16:creationId xmlns:a16="http://schemas.microsoft.com/office/drawing/2014/main" id="{F5544E83-E5D2-C44E-98E1-B7450DEBCEB8}"/>
              </a:ext>
            </a:extLst>
          </p:cNvPr>
          <p:cNvPicPr>
            <a:picLocks noChangeAspect="1"/>
          </p:cNvPicPr>
          <p:nvPr/>
        </p:nvPicPr>
        <p:blipFill>
          <a:blip r:embed="rId5"/>
          <a:stretch>
            <a:fillRect/>
          </a:stretch>
        </p:blipFill>
        <p:spPr>
          <a:xfrm>
            <a:off x="339460" y="1729790"/>
            <a:ext cx="917325" cy="797066"/>
          </a:xfrm>
          <a:prstGeom prst="rect">
            <a:avLst/>
          </a:prstGeom>
        </p:spPr>
      </p:pic>
      <p:pic>
        <p:nvPicPr>
          <p:cNvPr id="42" name="Picture 41">
            <a:extLst>
              <a:ext uri="{FF2B5EF4-FFF2-40B4-BE49-F238E27FC236}">
                <a16:creationId xmlns:a16="http://schemas.microsoft.com/office/drawing/2014/main" id="{A79A6B68-C527-5947-9AD3-6C34BA24C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5578" y="1701661"/>
            <a:ext cx="657724" cy="657724"/>
          </a:xfrm>
          <a:prstGeom prst="rect">
            <a:avLst/>
          </a:prstGeom>
        </p:spPr>
      </p:pic>
      <p:pic>
        <p:nvPicPr>
          <p:cNvPr id="43" name="Picture 42">
            <a:extLst>
              <a:ext uri="{FF2B5EF4-FFF2-40B4-BE49-F238E27FC236}">
                <a16:creationId xmlns:a16="http://schemas.microsoft.com/office/drawing/2014/main" id="{67AEE958-04B8-BB4A-8696-FCB979D89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467" y="1751957"/>
            <a:ext cx="657724" cy="657724"/>
          </a:xfrm>
          <a:prstGeom prst="rect">
            <a:avLst/>
          </a:prstGeom>
        </p:spPr>
      </p:pic>
      <p:pic>
        <p:nvPicPr>
          <p:cNvPr id="44" name="Picture 43">
            <a:extLst>
              <a:ext uri="{FF2B5EF4-FFF2-40B4-BE49-F238E27FC236}">
                <a16:creationId xmlns:a16="http://schemas.microsoft.com/office/drawing/2014/main" id="{D8260AA2-EDD8-8749-9F82-49F8D409B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436" y="1786860"/>
            <a:ext cx="657724" cy="657724"/>
          </a:xfrm>
          <a:prstGeom prst="rect">
            <a:avLst/>
          </a:prstGeom>
        </p:spPr>
      </p:pic>
      <p:sp>
        <p:nvSpPr>
          <p:cNvPr id="37" name="Rectangle 36">
            <a:extLst>
              <a:ext uri="{FF2B5EF4-FFF2-40B4-BE49-F238E27FC236}">
                <a16:creationId xmlns:a16="http://schemas.microsoft.com/office/drawing/2014/main" id="{43279958-7478-9347-93EE-DE68F6EE1395}"/>
              </a:ext>
            </a:extLst>
          </p:cNvPr>
          <p:cNvSpPr/>
          <p:nvPr/>
        </p:nvSpPr>
        <p:spPr>
          <a:xfrm>
            <a:off x="7640848" y="2526974"/>
            <a:ext cx="1119118" cy="338554"/>
          </a:xfrm>
          <a:prstGeom prst="rect">
            <a:avLst/>
          </a:prstGeom>
        </p:spPr>
        <p:txBody>
          <a:bodyPr wrap="square">
            <a:spAutoFit/>
          </a:bodyPr>
          <a:lstStyle/>
          <a:p>
            <a:r>
              <a:rPr lang="en-US" sz="1600" dirty="0">
                <a:latin typeface="Helvetica" pitchFamily="2" charset="0"/>
              </a:rPr>
              <a:t>Victims</a:t>
            </a:r>
          </a:p>
        </p:txBody>
      </p:sp>
      <p:cxnSp>
        <p:nvCxnSpPr>
          <p:cNvPr id="38" name="直线连接符 9">
            <a:extLst>
              <a:ext uri="{FF2B5EF4-FFF2-40B4-BE49-F238E27FC236}">
                <a16:creationId xmlns:a16="http://schemas.microsoft.com/office/drawing/2014/main" id="{ADEAB454-7819-D840-A7EB-A73AFB87B0BA}"/>
              </a:ext>
            </a:extLst>
          </p:cNvPr>
          <p:cNvCxnSpPr>
            <a:cxnSpLocks/>
          </p:cNvCxnSpPr>
          <p:nvPr/>
        </p:nvCxnSpPr>
        <p:spPr>
          <a:xfrm>
            <a:off x="6457950" y="2115722"/>
            <a:ext cx="904852" cy="0"/>
          </a:xfrm>
          <a:prstGeom prst="line">
            <a:avLst/>
          </a:prstGeom>
          <a:ln w="1016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3">
            <a:extLst>
              <a:ext uri="{FF2B5EF4-FFF2-40B4-BE49-F238E27FC236}">
                <a16:creationId xmlns:a16="http://schemas.microsoft.com/office/drawing/2014/main" id="{604C8E50-F26A-3F4E-92D0-3E31063B8C3D}"/>
              </a:ext>
            </a:extLst>
          </p:cNvPr>
          <p:cNvPicPr>
            <a:picLocks noChangeArrowheads="1"/>
          </p:cNvPicPr>
          <p:nvPr/>
        </p:nvPicPr>
        <p:blipFill>
          <a:blip r:embed="rId4">
            <a:grayscl/>
          </a:blip>
          <a:srcRect/>
          <a:stretch>
            <a:fillRect/>
          </a:stretch>
        </p:blipFill>
        <p:spPr bwMode="auto">
          <a:xfrm>
            <a:off x="2587743" y="3136494"/>
            <a:ext cx="468305" cy="406103"/>
          </a:xfrm>
          <a:prstGeom prst="rect">
            <a:avLst/>
          </a:prstGeom>
          <a:noFill/>
          <a:ln w="12700">
            <a:noFill/>
            <a:miter lim="800000"/>
            <a:headEnd/>
            <a:tailEnd/>
          </a:ln>
          <a:effectLst/>
        </p:spPr>
      </p:pic>
      <p:sp>
        <p:nvSpPr>
          <p:cNvPr id="48" name="TextBox 47">
            <a:extLst>
              <a:ext uri="{FF2B5EF4-FFF2-40B4-BE49-F238E27FC236}">
                <a16:creationId xmlns:a16="http://schemas.microsoft.com/office/drawing/2014/main" id="{92813968-18B4-A845-A22B-5FFDB9AAE67B}"/>
              </a:ext>
            </a:extLst>
          </p:cNvPr>
          <p:cNvSpPr txBox="1"/>
          <p:nvPr/>
        </p:nvSpPr>
        <p:spPr>
          <a:xfrm>
            <a:off x="2031653" y="3136494"/>
            <a:ext cx="641385" cy="430887"/>
          </a:xfrm>
          <a:prstGeom prst="rect">
            <a:avLst/>
          </a:prstGeom>
          <a:noFill/>
        </p:spPr>
        <p:txBody>
          <a:bodyPr wrap="square" rtlCol="0">
            <a:spAutoFit/>
          </a:bodyPr>
          <a:lstStyle/>
          <a:p>
            <a:r>
              <a:rPr lang="en-US" sz="2200" b="1" dirty="0">
                <a:latin typeface="Helvetica" pitchFamily="2" charset="0"/>
              </a:rPr>
              <a:t>1.</a:t>
            </a:r>
          </a:p>
        </p:txBody>
      </p:sp>
      <p:sp>
        <p:nvSpPr>
          <p:cNvPr id="49" name="TextBox 48">
            <a:extLst>
              <a:ext uri="{FF2B5EF4-FFF2-40B4-BE49-F238E27FC236}">
                <a16:creationId xmlns:a16="http://schemas.microsoft.com/office/drawing/2014/main" id="{F30EC6E9-64CA-6C4D-817F-721BAC5C627C}"/>
              </a:ext>
            </a:extLst>
          </p:cNvPr>
          <p:cNvSpPr txBox="1"/>
          <p:nvPr/>
        </p:nvSpPr>
        <p:spPr>
          <a:xfrm>
            <a:off x="3278164" y="3194779"/>
            <a:ext cx="2852172" cy="338554"/>
          </a:xfrm>
          <a:prstGeom prst="rect">
            <a:avLst/>
          </a:prstGeom>
          <a:solidFill>
            <a:schemeClr val="accent2">
              <a:lumMod val="20000"/>
              <a:lumOff val="80000"/>
            </a:schemeClr>
          </a:solidFill>
          <a:ln w="25400">
            <a:solidFill>
              <a:schemeClr val="tx2"/>
            </a:solidFill>
          </a:ln>
        </p:spPr>
        <p:txBody>
          <a:bodyPr wrap="square" rtlCol="0">
            <a:spAutoFit/>
          </a:bodyPr>
          <a:lstStyle/>
          <a:p>
            <a:pPr algn="ctr"/>
            <a:r>
              <a:rPr lang="en-US" sz="1600" dirty="0">
                <a:latin typeface="Helvetica" pitchFamily="2" charset="0"/>
              </a:rPr>
              <a:t>Broad-Spectrum Detection</a:t>
            </a:r>
          </a:p>
        </p:txBody>
      </p:sp>
      <p:pic>
        <p:nvPicPr>
          <p:cNvPr id="52" name="Picture 51">
            <a:extLst>
              <a:ext uri="{FF2B5EF4-FFF2-40B4-BE49-F238E27FC236}">
                <a16:creationId xmlns:a16="http://schemas.microsoft.com/office/drawing/2014/main" id="{13178689-D1E8-4F4F-8BEE-708936CC6C5D}"/>
              </a:ext>
            </a:extLst>
          </p:cNvPr>
          <p:cNvPicPr>
            <a:picLocks noChangeAspect="1"/>
          </p:cNvPicPr>
          <p:nvPr/>
        </p:nvPicPr>
        <p:blipFill>
          <a:blip r:embed="rId7"/>
          <a:stretch>
            <a:fillRect/>
          </a:stretch>
        </p:blipFill>
        <p:spPr>
          <a:xfrm>
            <a:off x="2366146" y="3796432"/>
            <a:ext cx="911498" cy="597316"/>
          </a:xfrm>
          <a:prstGeom prst="rect">
            <a:avLst/>
          </a:prstGeom>
        </p:spPr>
      </p:pic>
      <p:sp>
        <p:nvSpPr>
          <p:cNvPr id="54" name="TextBox 53">
            <a:extLst>
              <a:ext uri="{FF2B5EF4-FFF2-40B4-BE49-F238E27FC236}">
                <a16:creationId xmlns:a16="http://schemas.microsoft.com/office/drawing/2014/main" id="{9BF87BE1-175B-D947-809E-1196D31BB6DA}"/>
              </a:ext>
            </a:extLst>
          </p:cNvPr>
          <p:cNvSpPr txBox="1"/>
          <p:nvPr/>
        </p:nvSpPr>
        <p:spPr>
          <a:xfrm>
            <a:off x="2031653" y="3896259"/>
            <a:ext cx="641385" cy="430887"/>
          </a:xfrm>
          <a:prstGeom prst="rect">
            <a:avLst/>
          </a:prstGeom>
          <a:noFill/>
        </p:spPr>
        <p:txBody>
          <a:bodyPr wrap="square" rtlCol="0">
            <a:spAutoFit/>
          </a:bodyPr>
          <a:lstStyle/>
          <a:p>
            <a:r>
              <a:rPr lang="en-US" sz="2200" b="1" dirty="0">
                <a:latin typeface="Helvetica" pitchFamily="2" charset="0"/>
              </a:rPr>
              <a:t>2.</a:t>
            </a:r>
          </a:p>
        </p:txBody>
      </p:sp>
      <p:sp>
        <p:nvSpPr>
          <p:cNvPr id="55" name="TextBox 54">
            <a:extLst>
              <a:ext uri="{FF2B5EF4-FFF2-40B4-BE49-F238E27FC236}">
                <a16:creationId xmlns:a16="http://schemas.microsoft.com/office/drawing/2014/main" id="{8E85963D-A83C-B145-92AD-977919CD5DB9}"/>
              </a:ext>
            </a:extLst>
          </p:cNvPr>
          <p:cNvSpPr txBox="1"/>
          <p:nvPr/>
        </p:nvSpPr>
        <p:spPr>
          <a:xfrm>
            <a:off x="2031653" y="4624243"/>
            <a:ext cx="641385" cy="430887"/>
          </a:xfrm>
          <a:prstGeom prst="rect">
            <a:avLst/>
          </a:prstGeom>
          <a:noFill/>
        </p:spPr>
        <p:txBody>
          <a:bodyPr wrap="square" rtlCol="0">
            <a:spAutoFit/>
          </a:bodyPr>
          <a:lstStyle/>
          <a:p>
            <a:r>
              <a:rPr lang="en-US" sz="2200" b="1" dirty="0">
                <a:latin typeface="Helvetica" pitchFamily="2" charset="0"/>
              </a:rPr>
              <a:t>3.</a:t>
            </a:r>
          </a:p>
        </p:txBody>
      </p:sp>
      <p:pic>
        <p:nvPicPr>
          <p:cNvPr id="59" name="Picture 58">
            <a:extLst>
              <a:ext uri="{FF2B5EF4-FFF2-40B4-BE49-F238E27FC236}">
                <a16:creationId xmlns:a16="http://schemas.microsoft.com/office/drawing/2014/main" id="{C74B57FE-E8A4-A540-877A-50591FC1C8DC}"/>
              </a:ext>
            </a:extLst>
          </p:cNvPr>
          <p:cNvPicPr>
            <a:picLocks noChangeAspect="1"/>
          </p:cNvPicPr>
          <p:nvPr/>
        </p:nvPicPr>
        <p:blipFill>
          <a:blip r:embed="rId7"/>
          <a:stretch>
            <a:fillRect/>
          </a:stretch>
        </p:blipFill>
        <p:spPr>
          <a:xfrm>
            <a:off x="3491487" y="697282"/>
            <a:ext cx="911498" cy="597316"/>
          </a:xfrm>
          <a:prstGeom prst="rect">
            <a:avLst/>
          </a:prstGeom>
        </p:spPr>
      </p:pic>
      <p:sp>
        <p:nvSpPr>
          <p:cNvPr id="60" name="Rectangle 59">
            <a:extLst>
              <a:ext uri="{FF2B5EF4-FFF2-40B4-BE49-F238E27FC236}">
                <a16:creationId xmlns:a16="http://schemas.microsoft.com/office/drawing/2014/main" id="{33C9AE12-7A57-AA42-898A-13E46A3BA42B}"/>
              </a:ext>
            </a:extLst>
          </p:cNvPr>
          <p:cNvSpPr/>
          <p:nvPr/>
        </p:nvSpPr>
        <p:spPr>
          <a:xfrm>
            <a:off x="4305687" y="819515"/>
            <a:ext cx="1119118" cy="338554"/>
          </a:xfrm>
          <a:prstGeom prst="rect">
            <a:avLst/>
          </a:prstGeom>
        </p:spPr>
        <p:txBody>
          <a:bodyPr wrap="square">
            <a:spAutoFit/>
          </a:bodyPr>
          <a:lstStyle/>
          <a:p>
            <a:r>
              <a:rPr lang="en-US" sz="1600" dirty="0">
                <a:latin typeface="Helvetica" pitchFamily="2" charset="0"/>
              </a:rPr>
              <a:t>Controller</a:t>
            </a:r>
          </a:p>
        </p:txBody>
      </p:sp>
      <p:pic>
        <p:nvPicPr>
          <p:cNvPr id="61" name="Picture 3">
            <a:extLst>
              <a:ext uri="{FF2B5EF4-FFF2-40B4-BE49-F238E27FC236}">
                <a16:creationId xmlns:a16="http://schemas.microsoft.com/office/drawing/2014/main" id="{125B181A-8B4E-7643-832F-3C4121F9D922}"/>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2587742" y="4636636"/>
            <a:ext cx="468305" cy="406103"/>
          </a:xfrm>
          <a:prstGeom prst="rect">
            <a:avLst/>
          </a:prstGeom>
          <a:noFill/>
          <a:ln w="12700">
            <a:noFill/>
            <a:miter lim="800000"/>
            <a:headEnd/>
            <a:tailEnd/>
          </a:ln>
          <a:effectLst/>
        </p:spPr>
      </p:pic>
      <p:sp>
        <p:nvSpPr>
          <p:cNvPr id="62" name="TextBox 61">
            <a:extLst>
              <a:ext uri="{FF2B5EF4-FFF2-40B4-BE49-F238E27FC236}">
                <a16:creationId xmlns:a16="http://schemas.microsoft.com/office/drawing/2014/main" id="{44C8EA22-11E6-0848-87EB-2CB283E2EC95}"/>
              </a:ext>
            </a:extLst>
          </p:cNvPr>
          <p:cNvSpPr txBox="1"/>
          <p:nvPr/>
        </p:nvSpPr>
        <p:spPr>
          <a:xfrm>
            <a:off x="3259582" y="3886630"/>
            <a:ext cx="2852172" cy="338554"/>
          </a:xfrm>
          <a:prstGeom prst="rect">
            <a:avLst/>
          </a:prstGeom>
          <a:solidFill>
            <a:schemeClr val="accent2">
              <a:lumMod val="20000"/>
              <a:lumOff val="80000"/>
            </a:schemeClr>
          </a:solidFill>
          <a:ln w="25400">
            <a:solidFill>
              <a:schemeClr val="tx2"/>
            </a:solidFill>
          </a:ln>
        </p:spPr>
        <p:txBody>
          <a:bodyPr wrap="square" rtlCol="0">
            <a:spAutoFit/>
          </a:bodyPr>
          <a:lstStyle/>
          <a:p>
            <a:pPr algn="ctr"/>
            <a:r>
              <a:rPr lang="en-US" sz="1600" dirty="0">
                <a:latin typeface="Helvetica" pitchFamily="2" charset="0"/>
              </a:rPr>
              <a:t>Dynamic Resource Allocation</a:t>
            </a:r>
          </a:p>
        </p:txBody>
      </p:sp>
      <p:sp>
        <p:nvSpPr>
          <p:cNvPr id="63" name="TextBox 62">
            <a:extLst>
              <a:ext uri="{FF2B5EF4-FFF2-40B4-BE49-F238E27FC236}">
                <a16:creationId xmlns:a16="http://schemas.microsoft.com/office/drawing/2014/main" id="{277F078C-40F0-F940-8642-9F395E1FCA82}"/>
              </a:ext>
            </a:extLst>
          </p:cNvPr>
          <p:cNvSpPr txBox="1"/>
          <p:nvPr/>
        </p:nvSpPr>
        <p:spPr>
          <a:xfrm>
            <a:off x="3245321" y="4636636"/>
            <a:ext cx="2852172" cy="338554"/>
          </a:xfrm>
          <a:prstGeom prst="rect">
            <a:avLst/>
          </a:prstGeom>
          <a:solidFill>
            <a:schemeClr val="accent2">
              <a:lumMod val="20000"/>
              <a:lumOff val="80000"/>
            </a:schemeClr>
          </a:solidFill>
          <a:ln w="25400">
            <a:solidFill>
              <a:schemeClr val="tx2"/>
            </a:solidFill>
          </a:ln>
        </p:spPr>
        <p:txBody>
          <a:bodyPr wrap="square" rtlCol="0">
            <a:spAutoFit/>
          </a:bodyPr>
          <a:lstStyle/>
          <a:p>
            <a:pPr algn="ctr"/>
            <a:r>
              <a:rPr lang="en-US" sz="1600" dirty="0">
                <a:latin typeface="Helvetica" pitchFamily="2" charset="0"/>
              </a:rPr>
              <a:t>Fast On-demand Mitigation</a:t>
            </a:r>
          </a:p>
        </p:txBody>
      </p:sp>
      <p:cxnSp>
        <p:nvCxnSpPr>
          <p:cNvPr id="64" name="直线连接符 12">
            <a:extLst>
              <a:ext uri="{FF2B5EF4-FFF2-40B4-BE49-F238E27FC236}">
                <a16:creationId xmlns:a16="http://schemas.microsoft.com/office/drawing/2014/main" id="{84C103C0-9AE6-6B46-B68E-BCD32B9D8C09}"/>
              </a:ext>
            </a:extLst>
          </p:cNvPr>
          <p:cNvCxnSpPr>
            <a:cxnSpLocks/>
          </p:cNvCxnSpPr>
          <p:nvPr/>
        </p:nvCxnSpPr>
        <p:spPr>
          <a:xfrm>
            <a:off x="1932411" y="3326382"/>
            <a:ext cx="0" cy="1570639"/>
          </a:xfrm>
          <a:prstGeom prst="line">
            <a:avLst/>
          </a:prstGeom>
          <a:ln w="1524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1361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11</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Broad-Spectrum and Always-On Detection</a:t>
            </a:r>
            <a:endParaRPr lang="en" sz="2400" b="1" dirty="0">
              <a:solidFill>
                <a:srgbClr val="036EB7"/>
              </a:solidFill>
              <a:latin typeface="Helvetica" pitchFamily="2" charset="0"/>
              <a:cs typeface="Arial Hebrew" pitchFamily="2" charset="-79"/>
            </a:endParaRPr>
          </a:p>
        </p:txBody>
      </p:sp>
      <p:cxnSp>
        <p:nvCxnSpPr>
          <p:cNvPr id="51" name="Straight Connector 50">
            <a:extLst>
              <a:ext uri="{FF2B5EF4-FFF2-40B4-BE49-F238E27FC236}">
                <a16:creationId xmlns:a16="http://schemas.microsoft.com/office/drawing/2014/main" id="{52E9817F-E02B-E945-BDD2-88A252B687BC}"/>
              </a:ext>
            </a:extLst>
          </p:cNvPr>
          <p:cNvCxnSpPr>
            <a:cxnSpLocks/>
          </p:cNvCxnSpPr>
          <p:nvPr/>
        </p:nvCxnSpPr>
        <p:spPr bwMode="auto">
          <a:xfrm>
            <a:off x="700891" y="2070834"/>
            <a:ext cx="378106" cy="0"/>
          </a:xfrm>
          <a:prstGeom prst="line">
            <a:avLst/>
          </a:prstGeom>
          <a:ln w="31750">
            <a:solidFill>
              <a:srgbClr val="07B8AD"/>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56" name="Google Shape;315;p38">
            <a:extLst>
              <a:ext uri="{FF2B5EF4-FFF2-40B4-BE49-F238E27FC236}">
                <a16:creationId xmlns:a16="http://schemas.microsoft.com/office/drawing/2014/main" id="{BBE73539-28C0-EF43-ABEA-085F8F443461}"/>
              </a:ext>
            </a:extLst>
          </p:cNvPr>
          <p:cNvSpPr/>
          <p:nvPr/>
        </p:nvSpPr>
        <p:spPr>
          <a:xfrm rot="16200000">
            <a:off x="753319" y="1768772"/>
            <a:ext cx="1260219" cy="563046"/>
          </a:xfrm>
          <a:prstGeom prst="rect">
            <a:avLst/>
          </a:prstGeom>
          <a:solidFill>
            <a:srgbClr val="FF9900"/>
          </a:solidFill>
          <a:ln w="12700" cap="flat" cmpd="sng">
            <a:solidFill>
              <a:srgbClr val="FF9900"/>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 sz="2000" b="1" dirty="0">
                <a:solidFill>
                  <a:schemeClr val="lt1"/>
                </a:solidFill>
                <a:latin typeface="Calibri"/>
                <a:ea typeface="Calibri"/>
                <a:cs typeface="Calibri"/>
                <a:sym typeface="Calibri"/>
              </a:rPr>
              <a:t>Packet </a:t>
            </a:r>
            <a:endParaRPr sz="2000" b="1" dirty="0">
              <a:solidFill>
                <a:schemeClr val="lt1"/>
              </a:solidFill>
              <a:latin typeface="Calibri"/>
              <a:ea typeface="Calibri"/>
              <a:cs typeface="Calibri"/>
              <a:sym typeface="Calibri"/>
            </a:endParaRPr>
          </a:p>
          <a:p>
            <a:pPr algn="ctr"/>
            <a:r>
              <a:rPr lang="en" sz="2000" b="1" dirty="0">
                <a:solidFill>
                  <a:schemeClr val="lt1"/>
                </a:solidFill>
                <a:latin typeface="Calibri"/>
                <a:ea typeface="Calibri"/>
                <a:cs typeface="Calibri"/>
                <a:sym typeface="Calibri"/>
              </a:rPr>
              <a:t>Parser</a:t>
            </a:r>
            <a:endParaRPr sz="2000" b="1" dirty="0"/>
          </a:p>
        </p:txBody>
      </p:sp>
      <p:sp>
        <p:nvSpPr>
          <p:cNvPr id="57" name="Rectangle 56">
            <a:extLst>
              <a:ext uri="{FF2B5EF4-FFF2-40B4-BE49-F238E27FC236}">
                <a16:creationId xmlns:a16="http://schemas.microsoft.com/office/drawing/2014/main" id="{D0D19A61-92D0-2F44-87D9-5E6E7959C019}"/>
              </a:ext>
            </a:extLst>
          </p:cNvPr>
          <p:cNvSpPr/>
          <p:nvPr/>
        </p:nvSpPr>
        <p:spPr>
          <a:xfrm>
            <a:off x="2017026" y="1420185"/>
            <a:ext cx="1937379" cy="129212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8" name="TextBox 67">
            <a:extLst>
              <a:ext uri="{FF2B5EF4-FFF2-40B4-BE49-F238E27FC236}">
                <a16:creationId xmlns:a16="http://schemas.microsoft.com/office/drawing/2014/main" id="{08FA0329-105A-724D-B962-AC1E0E7C7888}"/>
              </a:ext>
            </a:extLst>
          </p:cNvPr>
          <p:cNvSpPr txBox="1"/>
          <p:nvPr/>
        </p:nvSpPr>
        <p:spPr>
          <a:xfrm>
            <a:off x="3640513" y="1801284"/>
            <a:ext cx="441146" cy="400110"/>
          </a:xfrm>
          <a:prstGeom prst="rect">
            <a:avLst/>
          </a:prstGeom>
          <a:noFill/>
        </p:spPr>
        <p:txBody>
          <a:bodyPr wrap="square" rtlCol="0">
            <a:spAutoFit/>
          </a:bodyPr>
          <a:lstStyle/>
          <a:p>
            <a:r>
              <a:rPr lang="en-US" sz="2000" b="1" dirty="0"/>
              <a:t>…</a:t>
            </a:r>
          </a:p>
        </p:txBody>
      </p:sp>
      <p:sp>
        <p:nvSpPr>
          <p:cNvPr id="73" name="Rectangle 72">
            <a:extLst>
              <a:ext uri="{FF2B5EF4-FFF2-40B4-BE49-F238E27FC236}">
                <a16:creationId xmlns:a16="http://schemas.microsoft.com/office/drawing/2014/main" id="{F2BCC557-5B9A-FC4B-96B0-DEF51BB5146B}"/>
              </a:ext>
            </a:extLst>
          </p:cNvPr>
          <p:cNvSpPr/>
          <p:nvPr/>
        </p:nvSpPr>
        <p:spPr>
          <a:xfrm>
            <a:off x="4273748" y="1429449"/>
            <a:ext cx="1986233" cy="1282854"/>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ectangle 11">
            <a:extLst>
              <a:ext uri="{FF2B5EF4-FFF2-40B4-BE49-F238E27FC236}">
                <a16:creationId xmlns:a16="http://schemas.microsoft.com/office/drawing/2014/main" id="{B8509E1E-C5C8-3448-A02C-A3E549DE7509}"/>
              </a:ext>
            </a:extLst>
          </p:cNvPr>
          <p:cNvSpPr>
            <a:spLocks noChangeArrowheads="1"/>
          </p:cNvSpPr>
          <p:nvPr/>
        </p:nvSpPr>
        <p:spPr bwMode="auto">
          <a:xfrm>
            <a:off x="236195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2">
            <a:extLst>
              <a:ext uri="{FF2B5EF4-FFF2-40B4-BE49-F238E27FC236}">
                <a16:creationId xmlns:a16="http://schemas.microsoft.com/office/drawing/2014/main" id="{8A271676-6144-8B43-9A7F-8C7F7AEE19D9}"/>
              </a:ext>
            </a:extLst>
          </p:cNvPr>
          <p:cNvSpPr>
            <a:spLocks noChangeArrowheads="1"/>
          </p:cNvSpPr>
          <p:nvPr/>
        </p:nvSpPr>
        <p:spPr bwMode="auto">
          <a:xfrm>
            <a:off x="249977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3">
            <a:extLst>
              <a:ext uri="{FF2B5EF4-FFF2-40B4-BE49-F238E27FC236}">
                <a16:creationId xmlns:a16="http://schemas.microsoft.com/office/drawing/2014/main" id="{37BFC9BE-DCF8-F744-9ACB-2BF0663C8D22}"/>
              </a:ext>
            </a:extLst>
          </p:cNvPr>
          <p:cNvSpPr>
            <a:spLocks noChangeArrowheads="1"/>
          </p:cNvSpPr>
          <p:nvPr/>
        </p:nvSpPr>
        <p:spPr bwMode="auto">
          <a:xfrm>
            <a:off x="263759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4">
            <a:extLst>
              <a:ext uri="{FF2B5EF4-FFF2-40B4-BE49-F238E27FC236}">
                <a16:creationId xmlns:a16="http://schemas.microsoft.com/office/drawing/2014/main" id="{E693C62A-2F68-0549-9685-205BB9DF3E16}"/>
              </a:ext>
            </a:extLst>
          </p:cNvPr>
          <p:cNvSpPr>
            <a:spLocks noChangeArrowheads="1"/>
          </p:cNvSpPr>
          <p:nvPr/>
        </p:nvSpPr>
        <p:spPr bwMode="auto">
          <a:xfrm>
            <a:off x="277541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5">
            <a:extLst>
              <a:ext uri="{FF2B5EF4-FFF2-40B4-BE49-F238E27FC236}">
                <a16:creationId xmlns:a16="http://schemas.microsoft.com/office/drawing/2014/main" id="{1BBED86D-A60F-D94C-BA47-578F389B678D}"/>
              </a:ext>
            </a:extLst>
          </p:cNvPr>
          <p:cNvSpPr>
            <a:spLocks noChangeArrowheads="1"/>
          </p:cNvSpPr>
          <p:nvPr/>
        </p:nvSpPr>
        <p:spPr bwMode="auto">
          <a:xfrm>
            <a:off x="291323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6">
            <a:extLst>
              <a:ext uri="{FF2B5EF4-FFF2-40B4-BE49-F238E27FC236}">
                <a16:creationId xmlns:a16="http://schemas.microsoft.com/office/drawing/2014/main" id="{2BDBADD1-929F-304C-A53A-79D5C15D2D62}"/>
              </a:ext>
            </a:extLst>
          </p:cNvPr>
          <p:cNvSpPr>
            <a:spLocks noChangeArrowheads="1"/>
          </p:cNvSpPr>
          <p:nvPr/>
        </p:nvSpPr>
        <p:spPr bwMode="auto">
          <a:xfrm>
            <a:off x="305105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7">
            <a:extLst>
              <a:ext uri="{FF2B5EF4-FFF2-40B4-BE49-F238E27FC236}">
                <a16:creationId xmlns:a16="http://schemas.microsoft.com/office/drawing/2014/main" id="{FA1D9489-3F2B-1B43-AB7F-0622134CCC87}"/>
              </a:ext>
            </a:extLst>
          </p:cNvPr>
          <p:cNvSpPr>
            <a:spLocks noChangeArrowheads="1"/>
          </p:cNvSpPr>
          <p:nvPr/>
        </p:nvSpPr>
        <p:spPr bwMode="auto">
          <a:xfrm>
            <a:off x="318887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8">
            <a:extLst>
              <a:ext uri="{FF2B5EF4-FFF2-40B4-BE49-F238E27FC236}">
                <a16:creationId xmlns:a16="http://schemas.microsoft.com/office/drawing/2014/main" id="{113146A6-EB01-4246-9441-A51C66424165}"/>
              </a:ext>
            </a:extLst>
          </p:cNvPr>
          <p:cNvSpPr>
            <a:spLocks noChangeArrowheads="1"/>
          </p:cNvSpPr>
          <p:nvPr/>
        </p:nvSpPr>
        <p:spPr bwMode="auto">
          <a:xfrm>
            <a:off x="332669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9">
            <a:extLst>
              <a:ext uri="{FF2B5EF4-FFF2-40B4-BE49-F238E27FC236}">
                <a16:creationId xmlns:a16="http://schemas.microsoft.com/office/drawing/2014/main" id="{0CD7C2DD-AB9D-4140-B7C6-AEA58DA6BABD}"/>
              </a:ext>
            </a:extLst>
          </p:cNvPr>
          <p:cNvSpPr>
            <a:spLocks noChangeArrowheads="1"/>
          </p:cNvSpPr>
          <p:nvPr/>
        </p:nvSpPr>
        <p:spPr bwMode="auto">
          <a:xfrm>
            <a:off x="3464511" y="169402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7">
            <a:extLst>
              <a:ext uri="{FF2B5EF4-FFF2-40B4-BE49-F238E27FC236}">
                <a16:creationId xmlns:a16="http://schemas.microsoft.com/office/drawing/2014/main" id="{85C7CD4A-FA42-BB41-B64E-0CE032591413}"/>
              </a:ext>
            </a:extLst>
          </p:cNvPr>
          <p:cNvSpPr>
            <a:spLocks noChangeArrowheads="1"/>
          </p:cNvSpPr>
          <p:nvPr/>
        </p:nvSpPr>
        <p:spPr bwMode="auto">
          <a:xfrm>
            <a:off x="236195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28">
            <a:extLst>
              <a:ext uri="{FF2B5EF4-FFF2-40B4-BE49-F238E27FC236}">
                <a16:creationId xmlns:a16="http://schemas.microsoft.com/office/drawing/2014/main" id="{9DAE60F6-056E-7944-961A-87FC2EC350AC}"/>
              </a:ext>
            </a:extLst>
          </p:cNvPr>
          <p:cNvSpPr>
            <a:spLocks noChangeArrowheads="1"/>
          </p:cNvSpPr>
          <p:nvPr/>
        </p:nvSpPr>
        <p:spPr bwMode="auto">
          <a:xfrm>
            <a:off x="249977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29">
            <a:extLst>
              <a:ext uri="{FF2B5EF4-FFF2-40B4-BE49-F238E27FC236}">
                <a16:creationId xmlns:a16="http://schemas.microsoft.com/office/drawing/2014/main" id="{3BE3BB01-1173-A645-A2E2-7F203E4DB4FC}"/>
              </a:ext>
            </a:extLst>
          </p:cNvPr>
          <p:cNvSpPr>
            <a:spLocks noChangeArrowheads="1"/>
          </p:cNvSpPr>
          <p:nvPr/>
        </p:nvSpPr>
        <p:spPr bwMode="auto">
          <a:xfrm>
            <a:off x="263759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30">
            <a:extLst>
              <a:ext uri="{FF2B5EF4-FFF2-40B4-BE49-F238E27FC236}">
                <a16:creationId xmlns:a16="http://schemas.microsoft.com/office/drawing/2014/main" id="{5B9C44AB-33D4-9047-890F-5B95276AB3F1}"/>
              </a:ext>
            </a:extLst>
          </p:cNvPr>
          <p:cNvSpPr>
            <a:spLocks noChangeArrowheads="1"/>
          </p:cNvSpPr>
          <p:nvPr/>
        </p:nvSpPr>
        <p:spPr bwMode="auto">
          <a:xfrm>
            <a:off x="277541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31">
            <a:extLst>
              <a:ext uri="{FF2B5EF4-FFF2-40B4-BE49-F238E27FC236}">
                <a16:creationId xmlns:a16="http://schemas.microsoft.com/office/drawing/2014/main" id="{FFE46B15-DA24-664A-AF2D-4E0178D97C39}"/>
              </a:ext>
            </a:extLst>
          </p:cNvPr>
          <p:cNvSpPr>
            <a:spLocks noChangeArrowheads="1"/>
          </p:cNvSpPr>
          <p:nvPr/>
        </p:nvSpPr>
        <p:spPr bwMode="auto">
          <a:xfrm>
            <a:off x="291323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32">
            <a:extLst>
              <a:ext uri="{FF2B5EF4-FFF2-40B4-BE49-F238E27FC236}">
                <a16:creationId xmlns:a16="http://schemas.microsoft.com/office/drawing/2014/main" id="{7D965319-A0A6-3149-B8CB-D6F76E8DD568}"/>
              </a:ext>
            </a:extLst>
          </p:cNvPr>
          <p:cNvSpPr>
            <a:spLocks noChangeArrowheads="1"/>
          </p:cNvSpPr>
          <p:nvPr/>
        </p:nvSpPr>
        <p:spPr bwMode="auto">
          <a:xfrm>
            <a:off x="318887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33">
            <a:extLst>
              <a:ext uri="{FF2B5EF4-FFF2-40B4-BE49-F238E27FC236}">
                <a16:creationId xmlns:a16="http://schemas.microsoft.com/office/drawing/2014/main" id="{FE4A9E7E-C73F-DE4C-9871-949AF27E913C}"/>
              </a:ext>
            </a:extLst>
          </p:cNvPr>
          <p:cNvSpPr>
            <a:spLocks noChangeArrowheads="1"/>
          </p:cNvSpPr>
          <p:nvPr/>
        </p:nvSpPr>
        <p:spPr bwMode="auto">
          <a:xfrm>
            <a:off x="332669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34">
            <a:extLst>
              <a:ext uri="{FF2B5EF4-FFF2-40B4-BE49-F238E27FC236}">
                <a16:creationId xmlns:a16="http://schemas.microsoft.com/office/drawing/2014/main" id="{EA43B5B9-4A27-DE42-8A78-BEEEF3208031}"/>
              </a:ext>
            </a:extLst>
          </p:cNvPr>
          <p:cNvSpPr>
            <a:spLocks noChangeArrowheads="1"/>
          </p:cNvSpPr>
          <p:nvPr/>
        </p:nvSpPr>
        <p:spPr bwMode="auto">
          <a:xfrm>
            <a:off x="346451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42">
            <a:extLst>
              <a:ext uri="{FF2B5EF4-FFF2-40B4-BE49-F238E27FC236}">
                <a16:creationId xmlns:a16="http://schemas.microsoft.com/office/drawing/2014/main" id="{5D8D9888-100A-BB40-AC64-52356B404692}"/>
              </a:ext>
            </a:extLst>
          </p:cNvPr>
          <p:cNvSpPr>
            <a:spLocks noChangeArrowheads="1"/>
          </p:cNvSpPr>
          <p:nvPr/>
        </p:nvSpPr>
        <p:spPr bwMode="auto">
          <a:xfrm>
            <a:off x="236195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43">
            <a:extLst>
              <a:ext uri="{FF2B5EF4-FFF2-40B4-BE49-F238E27FC236}">
                <a16:creationId xmlns:a16="http://schemas.microsoft.com/office/drawing/2014/main" id="{D77276DF-AD02-7540-A6A5-92FE46F1C210}"/>
              </a:ext>
            </a:extLst>
          </p:cNvPr>
          <p:cNvSpPr>
            <a:spLocks noChangeArrowheads="1"/>
          </p:cNvSpPr>
          <p:nvPr/>
        </p:nvSpPr>
        <p:spPr bwMode="auto">
          <a:xfrm>
            <a:off x="249977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44">
            <a:extLst>
              <a:ext uri="{FF2B5EF4-FFF2-40B4-BE49-F238E27FC236}">
                <a16:creationId xmlns:a16="http://schemas.microsoft.com/office/drawing/2014/main" id="{3417550E-380B-414B-8124-1C830A0CBBEF}"/>
              </a:ext>
            </a:extLst>
          </p:cNvPr>
          <p:cNvSpPr>
            <a:spLocks noChangeArrowheads="1"/>
          </p:cNvSpPr>
          <p:nvPr/>
        </p:nvSpPr>
        <p:spPr bwMode="auto">
          <a:xfrm>
            <a:off x="263759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45">
            <a:extLst>
              <a:ext uri="{FF2B5EF4-FFF2-40B4-BE49-F238E27FC236}">
                <a16:creationId xmlns:a16="http://schemas.microsoft.com/office/drawing/2014/main" id="{0C096275-9471-E04B-B8B1-1A35F2531E1E}"/>
              </a:ext>
            </a:extLst>
          </p:cNvPr>
          <p:cNvSpPr>
            <a:spLocks noChangeArrowheads="1"/>
          </p:cNvSpPr>
          <p:nvPr/>
        </p:nvSpPr>
        <p:spPr bwMode="auto">
          <a:xfrm>
            <a:off x="291323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46">
            <a:extLst>
              <a:ext uri="{FF2B5EF4-FFF2-40B4-BE49-F238E27FC236}">
                <a16:creationId xmlns:a16="http://schemas.microsoft.com/office/drawing/2014/main" id="{91E23340-10AE-E746-8295-68BD3EA1AF35}"/>
              </a:ext>
            </a:extLst>
          </p:cNvPr>
          <p:cNvSpPr>
            <a:spLocks noChangeArrowheads="1"/>
          </p:cNvSpPr>
          <p:nvPr/>
        </p:nvSpPr>
        <p:spPr bwMode="auto">
          <a:xfrm>
            <a:off x="305105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47">
            <a:extLst>
              <a:ext uri="{FF2B5EF4-FFF2-40B4-BE49-F238E27FC236}">
                <a16:creationId xmlns:a16="http://schemas.microsoft.com/office/drawing/2014/main" id="{AB44E911-7022-1A4B-A937-AC542A6C8A76}"/>
              </a:ext>
            </a:extLst>
          </p:cNvPr>
          <p:cNvSpPr>
            <a:spLocks noChangeArrowheads="1"/>
          </p:cNvSpPr>
          <p:nvPr/>
        </p:nvSpPr>
        <p:spPr bwMode="auto">
          <a:xfrm>
            <a:off x="318887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48">
            <a:extLst>
              <a:ext uri="{FF2B5EF4-FFF2-40B4-BE49-F238E27FC236}">
                <a16:creationId xmlns:a16="http://schemas.microsoft.com/office/drawing/2014/main" id="{D8216344-075C-B347-9680-E078F4B28285}"/>
              </a:ext>
            </a:extLst>
          </p:cNvPr>
          <p:cNvSpPr>
            <a:spLocks noChangeArrowheads="1"/>
          </p:cNvSpPr>
          <p:nvPr/>
        </p:nvSpPr>
        <p:spPr bwMode="auto">
          <a:xfrm>
            <a:off x="332669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49">
            <a:extLst>
              <a:ext uri="{FF2B5EF4-FFF2-40B4-BE49-F238E27FC236}">
                <a16:creationId xmlns:a16="http://schemas.microsoft.com/office/drawing/2014/main" id="{D3EBA400-46AF-0848-A3CD-3585E8ADF4F0}"/>
              </a:ext>
            </a:extLst>
          </p:cNvPr>
          <p:cNvSpPr>
            <a:spLocks noChangeArrowheads="1"/>
          </p:cNvSpPr>
          <p:nvPr/>
        </p:nvSpPr>
        <p:spPr bwMode="auto">
          <a:xfrm>
            <a:off x="346451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61">
            <a:extLst>
              <a:ext uri="{FF2B5EF4-FFF2-40B4-BE49-F238E27FC236}">
                <a16:creationId xmlns:a16="http://schemas.microsoft.com/office/drawing/2014/main" id="{1B89D6ED-A4DA-7244-8A87-F318C2D300A9}"/>
              </a:ext>
            </a:extLst>
          </p:cNvPr>
          <p:cNvSpPr>
            <a:spLocks noChangeArrowheads="1"/>
          </p:cNvSpPr>
          <p:nvPr/>
        </p:nvSpPr>
        <p:spPr bwMode="auto">
          <a:xfrm>
            <a:off x="3051051" y="1819875"/>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62">
            <a:extLst>
              <a:ext uri="{FF2B5EF4-FFF2-40B4-BE49-F238E27FC236}">
                <a16:creationId xmlns:a16="http://schemas.microsoft.com/office/drawing/2014/main" id="{FFFC993D-033C-2645-8948-83955D4C0A31}"/>
              </a:ext>
            </a:extLst>
          </p:cNvPr>
          <p:cNvSpPr>
            <a:spLocks noChangeArrowheads="1"/>
          </p:cNvSpPr>
          <p:nvPr/>
        </p:nvSpPr>
        <p:spPr bwMode="auto">
          <a:xfrm>
            <a:off x="2775411" y="1945721"/>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65">
            <a:extLst>
              <a:ext uri="{FF2B5EF4-FFF2-40B4-BE49-F238E27FC236}">
                <a16:creationId xmlns:a16="http://schemas.microsoft.com/office/drawing/2014/main" id="{398723BB-266E-A140-B673-BF6C0285EBE5}"/>
              </a:ext>
            </a:extLst>
          </p:cNvPr>
          <p:cNvSpPr>
            <a:spLocks noChangeArrowheads="1"/>
          </p:cNvSpPr>
          <p:nvPr/>
        </p:nvSpPr>
        <p:spPr bwMode="auto">
          <a:xfrm>
            <a:off x="3051051" y="1704188"/>
            <a:ext cx="137820" cy="125846"/>
          </a:xfrm>
          <a:prstGeom prst="rect">
            <a:avLst/>
          </a:prstGeom>
          <a:solidFill>
            <a:srgbClr val="07B8AD"/>
          </a:solidFill>
          <a:ln w="25400">
            <a:solidFill>
              <a:schemeClr val="tx2"/>
            </a:solidFill>
            <a:miter lim="800000"/>
            <a:headEnd/>
            <a:tailEnd/>
          </a:ln>
          <a:effectLst/>
        </p:spPr>
        <p:txBody>
          <a:bodyPr wrap="none" anchor="ctr"/>
          <a:lstStyle/>
          <a:p>
            <a:pPr algn="ctr"/>
            <a:r>
              <a:rPr lang="en-US" sz="1200" b="1" dirty="0"/>
              <a:t>+</a:t>
            </a:r>
          </a:p>
        </p:txBody>
      </p:sp>
      <p:sp>
        <p:nvSpPr>
          <p:cNvPr id="122" name="Rectangle 66">
            <a:extLst>
              <a:ext uri="{FF2B5EF4-FFF2-40B4-BE49-F238E27FC236}">
                <a16:creationId xmlns:a16="http://schemas.microsoft.com/office/drawing/2014/main" id="{9DE32156-B801-AA4A-9C7A-9322286678F6}"/>
              </a:ext>
            </a:extLst>
          </p:cNvPr>
          <p:cNvSpPr>
            <a:spLocks noChangeArrowheads="1"/>
          </p:cNvSpPr>
          <p:nvPr/>
        </p:nvSpPr>
        <p:spPr bwMode="auto">
          <a:xfrm>
            <a:off x="2775411" y="1951058"/>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a:t>
            </a:r>
          </a:p>
        </p:txBody>
      </p:sp>
      <p:sp>
        <p:nvSpPr>
          <p:cNvPr id="123" name="Rectangle 64">
            <a:extLst>
              <a:ext uri="{FF2B5EF4-FFF2-40B4-BE49-F238E27FC236}">
                <a16:creationId xmlns:a16="http://schemas.microsoft.com/office/drawing/2014/main" id="{87283075-CA5F-8A4B-80A0-ACD9FD5D159F}"/>
              </a:ext>
            </a:extLst>
          </p:cNvPr>
          <p:cNvSpPr>
            <a:spLocks noChangeArrowheads="1"/>
          </p:cNvSpPr>
          <p:nvPr/>
        </p:nvSpPr>
        <p:spPr bwMode="auto">
          <a:xfrm>
            <a:off x="2637591" y="1819140"/>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a:t>
            </a:r>
          </a:p>
        </p:txBody>
      </p:sp>
      <p:sp>
        <p:nvSpPr>
          <p:cNvPr id="124" name="Rectangle 11">
            <a:extLst>
              <a:ext uri="{FF2B5EF4-FFF2-40B4-BE49-F238E27FC236}">
                <a16:creationId xmlns:a16="http://schemas.microsoft.com/office/drawing/2014/main" id="{70736588-7D23-0547-8841-48614D5C5058}"/>
              </a:ext>
            </a:extLst>
          </p:cNvPr>
          <p:cNvSpPr>
            <a:spLocks noChangeArrowheads="1"/>
          </p:cNvSpPr>
          <p:nvPr/>
        </p:nvSpPr>
        <p:spPr bwMode="auto">
          <a:xfrm>
            <a:off x="236195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2">
            <a:extLst>
              <a:ext uri="{FF2B5EF4-FFF2-40B4-BE49-F238E27FC236}">
                <a16:creationId xmlns:a16="http://schemas.microsoft.com/office/drawing/2014/main" id="{879B4BBA-BCC7-E142-8EAC-5B03E22249C1}"/>
              </a:ext>
            </a:extLst>
          </p:cNvPr>
          <p:cNvSpPr>
            <a:spLocks noChangeArrowheads="1"/>
          </p:cNvSpPr>
          <p:nvPr/>
        </p:nvSpPr>
        <p:spPr bwMode="auto">
          <a:xfrm>
            <a:off x="249977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
            <a:extLst>
              <a:ext uri="{FF2B5EF4-FFF2-40B4-BE49-F238E27FC236}">
                <a16:creationId xmlns:a16="http://schemas.microsoft.com/office/drawing/2014/main" id="{98E1B956-7CD8-FF44-865E-D02127FAC83E}"/>
              </a:ext>
            </a:extLst>
          </p:cNvPr>
          <p:cNvSpPr>
            <a:spLocks noChangeArrowheads="1"/>
          </p:cNvSpPr>
          <p:nvPr/>
        </p:nvSpPr>
        <p:spPr bwMode="auto">
          <a:xfrm>
            <a:off x="263759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14">
            <a:extLst>
              <a:ext uri="{FF2B5EF4-FFF2-40B4-BE49-F238E27FC236}">
                <a16:creationId xmlns:a16="http://schemas.microsoft.com/office/drawing/2014/main" id="{92F8BE1C-092F-4545-8EB6-D71458415743}"/>
              </a:ext>
            </a:extLst>
          </p:cNvPr>
          <p:cNvSpPr>
            <a:spLocks noChangeArrowheads="1"/>
          </p:cNvSpPr>
          <p:nvPr/>
        </p:nvSpPr>
        <p:spPr bwMode="auto">
          <a:xfrm>
            <a:off x="277541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15">
            <a:extLst>
              <a:ext uri="{FF2B5EF4-FFF2-40B4-BE49-F238E27FC236}">
                <a16:creationId xmlns:a16="http://schemas.microsoft.com/office/drawing/2014/main" id="{26F20711-1AB0-4745-B64E-917A988FF3F3}"/>
              </a:ext>
            </a:extLst>
          </p:cNvPr>
          <p:cNvSpPr>
            <a:spLocks noChangeArrowheads="1"/>
          </p:cNvSpPr>
          <p:nvPr/>
        </p:nvSpPr>
        <p:spPr bwMode="auto">
          <a:xfrm>
            <a:off x="291323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16">
            <a:extLst>
              <a:ext uri="{FF2B5EF4-FFF2-40B4-BE49-F238E27FC236}">
                <a16:creationId xmlns:a16="http://schemas.microsoft.com/office/drawing/2014/main" id="{46D75B62-ADB8-5E48-89FB-E8B1E4E2FF3F}"/>
              </a:ext>
            </a:extLst>
          </p:cNvPr>
          <p:cNvSpPr>
            <a:spLocks noChangeArrowheads="1"/>
          </p:cNvSpPr>
          <p:nvPr/>
        </p:nvSpPr>
        <p:spPr bwMode="auto">
          <a:xfrm>
            <a:off x="305105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17">
            <a:extLst>
              <a:ext uri="{FF2B5EF4-FFF2-40B4-BE49-F238E27FC236}">
                <a16:creationId xmlns:a16="http://schemas.microsoft.com/office/drawing/2014/main" id="{0A1B8C12-C9C0-2347-A083-FD0B8B39CBF0}"/>
              </a:ext>
            </a:extLst>
          </p:cNvPr>
          <p:cNvSpPr>
            <a:spLocks noChangeArrowheads="1"/>
          </p:cNvSpPr>
          <p:nvPr/>
        </p:nvSpPr>
        <p:spPr bwMode="auto">
          <a:xfrm>
            <a:off x="318887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Rectangle 18">
            <a:extLst>
              <a:ext uri="{FF2B5EF4-FFF2-40B4-BE49-F238E27FC236}">
                <a16:creationId xmlns:a16="http://schemas.microsoft.com/office/drawing/2014/main" id="{A85D976F-E7D9-1648-8C78-9945C800ECD1}"/>
              </a:ext>
            </a:extLst>
          </p:cNvPr>
          <p:cNvSpPr>
            <a:spLocks noChangeArrowheads="1"/>
          </p:cNvSpPr>
          <p:nvPr/>
        </p:nvSpPr>
        <p:spPr bwMode="auto">
          <a:xfrm>
            <a:off x="332669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19">
            <a:extLst>
              <a:ext uri="{FF2B5EF4-FFF2-40B4-BE49-F238E27FC236}">
                <a16:creationId xmlns:a16="http://schemas.microsoft.com/office/drawing/2014/main" id="{A293B8B3-CE81-934D-87D9-24FD49C893C5}"/>
              </a:ext>
            </a:extLst>
          </p:cNvPr>
          <p:cNvSpPr>
            <a:spLocks noChangeArrowheads="1"/>
          </p:cNvSpPr>
          <p:nvPr/>
        </p:nvSpPr>
        <p:spPr bwMode="auto">
          <a:xfrm>
            <a:off x="3464511" y="1575392"/>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65">
            <a:extLst>
              <a:ext uri="{FF2B5EF4-FFF2-40B4-BE49-F238E27FC236}">
                <a16:creationId xmlns:a16="http://schemas.microsoft.com/office/drawing/2014/main" id="{0498496D-4E5A-7A4A-9813-915FD112A5F9}"/>
              </a:ext>
            </a:extLst>
          </p:cNvPr>
          <p:cNvSpPr>
            <a:spLocks noChangeArrowheads="1"/>
          </p:cNvSpPr>
          <p:nvPr/>
        </p:nvSpPr>
        <p:spPr bwMode="auto">
          <a:xfrm>
            <a:off x="2499771" y="1578996"/>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a:t>
            </a:r>
          </a:p>
        </p:txBody>
      </p:sp>
      <p:sp>
        <p:nvSpPr>
          <p:cNvPr id="134" name="Rectangle 11">
            <a:extLst>
              <a:ext uri="{FF2B5EF4-FFF2-40B4-BE49-F238E27FC236}">
                <a16:creationId xmlns:a16="http://schemas.microsoft.com/office/drawing/2014/main" id="{E7F2B56B-50CE-1346-8AF3-8B79012516C4}"/>
              </a:ext>
            </a:extLst>
          </p:cNvPr>
          <p:cNvSpPr>
            <a:spLocks noChangeArrowheads="1"/>
          </p:cNvSpPr>
          <p:nvPr/>
        </p:nvSpPr>
        <p:spPr bwMode="auto">
          <a:xfrm>
            <a:off x="236195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Rectangle 13">
            <a:extLst>
              <a:ext uri="{FF2B5EF4-FFF2-40B4-BE49-F238E27FC236}">
                <a16:creationId xmlns:a16="http://schemas.microsoft.com/office/drawing/2014/main" id="{90D8C693-4814-6645-AA4F-23BA532FB435}"/>
              </a:ext>
            </a:extLst>
          </p:cNvPr>
          <p:cNvSpPr>
            <a:spLocks noChangeArrowheads="1"/>
          </p:cNvSpPr>
          <p:nvPr/>
        </p:nvSpPr>
        <p:spPr bwMode="auto">
          <a:xfrm>
            <a:off x="263759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14">
            <a:extLst>
              <a:ext uri="{FF2B5EF4-FFF2-40B4-BE49-F238E27FC236}">
                <a16:creationId xmlns:a16="http://schemas.microsoft.com/office/drawing/2014/main" id="{4FE8BA69-53CB-954B-B048-2CFD789265B1}"/>
              </a:ext>
            </a:extLst>
          </p:cNvPr>
          <p:cNvSpPr>
            <a:spLocks noChangeArrowheads="1"/>
          </p:cNvSpPr>
          <p:nvPr/>
        </p:nvSpPr>
        <p:spPr bwMode="auto">
          <a:xfrm>
            <a:off x="277541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5">
            <a:extLst>
              <a:ext uri="{FF2B5EF4-FFF2-40B4-BE49-F238E27FC236}">
                <a16:creationId xmlns:a16="http://schemas.microsoft.com/office/drawing/2014/main" id="{94178D19-2829-3241-8AC6-046D3CBD5F9D}"/>
              </a:ext>
            </a:extLst>
          </p:cNvPr>
          <p:cNvSpPr>
            <a:spLocks noChangeArrowheads="1"/>
          </p:cNvSpPr>
          <p:nvPr/>
        </p:nvSpPr>
        <p:spPr bwMode="auto">
          <a:xfrm>
            <a:off x="291323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16">
            <a:extLst>
              <a:ext uri="{FF2B5EF4-FFF2-40B4-BE49-F238E27FC236}">
                <a16:creationId xmlns:a16="http://schemas.microsoft.com/office/drawing/2014/main" id="{83871EEA-CA3C-E145-8370-2F7C88593E55}"/>
              </a:ext>
            </a:extLst>
          </p:cNvPr>
          <p:cNvSpPr>
            <a:spLocks noChangeArrowheads="1"/>
          </p:cNvSpPr>
          <p:nvPr/>
        </p:nvSpPr>
        <p:spPr bwMode="auto">
          <a:xfrm>
            <a:off x="305105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17">
            <a:extLst>
              <a:ext uri="{FF2B5EF4-FFF2-40B4-BE49-F238E27FC236}">
                <a16:creationId xmlns:a16="http://schemas.microsoft.com/office/drawing/2014/main" id="{D0539D87-05DF-7D48-B24B-6C61D0EE9C1E}"/>
              </a:ext>
            </a:extLst>
          </p:cNvPr>
          <p:cNvSpPr>
            <a:spLocks noChangeArrowheads="1"/>
          </p:cNvSpPr>
          <p:nvPr/>
        </p:nvSpPr>
        <p:spPr bwMode="auto">
          <a:xfrm>
            <a:off x="318887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Rectangle 18">
            <a:extLst>
              <a:ext uri="{FF2B5EF4-FFF2-40B4-BE49-F238E27FC236}">
                <a16:creationId xmlns:a16="http://schemas.microsoft.com/office/drawing/2014/main" id="{3E2F7FA9-DB40-B844-820B-97340CC93E13}"/>
              </a:ext>
            </a:extLst>
          </p:cNvPr>
          <p:cNvSpPr>
            <a:spLocks noChangeArrowheads="1"/>
          </p:cNvSpPr>
          <p:nvPr/>
        </p:nvSpPr>
        <p:spPr bwMode="auto">
          <a:xfrm>
            <a:off x="332669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19">
            <a:extLst>
              <a:ext uri="{FF2B5EF4-FFF2-40B4-BE49-F238E27FC236}">
                <a16:creationId xmlns:a16="http://schemas.microsoft.com/office/drawing/2014/main" id="{A587C5C2-64C4-CA46-99A3-615435CBE3CA}"/>
              </a:ext>
            </a:extLst>
          </p:cNvPr>
          <p:cNvSpPr>
            <a:spLocks noChangeArrowheads="1"/>
          </p:cNvSpPr>
          <p:nvPr/>
        </p:nvSpPr>
        <p:spPr bwMode="auto">
          <a:xfrm>
            <a:off x="3464511" y="20679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65">
            <a:extLst>
              <a:ext uri="{FF2B5EF4-FFF2-40B4-BE49-F238E27FC236}">
                <a16:creationId xmlns:a16="http://schemas.microsoft.com/office/drawing/2014/main" id="{B7444D05-26DC-6B40-ADC1-2B4C98636C6C}"/>
              </a:ext>
            </a:extLst>
          </p:cNvPr>
          <p:cNvSpPr>
            <a:spLocks noChangeArrowheads="1"/>
          </p:cNvSpPr>
          <p:nvPr/>
        </p:nvSpPr>
        <p:spPr bwMode="auto">
          <a:xfrm>
            <a:off x="3188871" y="2067463"/>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a:t>
            </a:r>
          </a:p>
        </p:txBody>
      </p:sp>
      <p:sp>
        <p:nvSpPr>
          <p:cNvPr id="143" name="Rectangle 13">
            <a:extLst>
              <a:ext uri="{FF2B5EF4-FFF2-40B4-BE49-F238E27FC236}">
                <a16:creationId xmlns:a16="http://schemas.microsoft.com/office/drawing/2014/main" id="{3F2E24C3-92E8-B74C-9615-CB3550F22969}"/>
              </a:ext>
            </a:extLst>
          </p:cNvPr>
          <p:cNvSpPr>
            <a:spLocks noChangeArrowheads="1"/>
          </p:cNvSpPr>
          <p:nvPr/>
        </p:nvSpPr>
        <p:spPr bwMode="auto">
          <a:xfrm>
            <a:off x="2499771" y="2061847"/>
            <a:ext cx="137820" cy="125846"/>
          </a:xfrm>
          <a:prstGeom prst="rect">
            <a:avLst/>
          </a:prstGeom>
          <a:solidFill>
            <a:srgbClr val="07B8AD"/>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44" name="Straight Connector 143">
            <a:extLst>
              <a:ext uri="{FF2B5EF4-FFF2-40B4-BE49-F238E27FC236}">
                <a16:creationId xmlns:a16="http://schemas.microsoft.com/office/drawing/2014/main" id="{3976DC1F-3916-214B-8B4F-D9D1AEFA2389}"/>
              </a:ext>
            </a:extLst>
          </p:cNvPr>
          <p:cNvCxnSpPr>
            <a:cxnSpLocks/>
            <a:endCxn id="124" idx="3"/>
          </p:cNvCxnSpPr>
          <p:nvPr/>
        </p:nvCxnSpPr>
        <p:spPr>
          <a:xfrm flipV="1">
            <a:off x="2082514" y="1638315"/>
            <a:ext cx="417257" cy="213713"/>
          </a:xfrm>
          <a:prstGeom prst="line">
            <a:avLst/>
          </a:prstGeom>
          <a:ln w="25400">
            <a:solidFill>
              <a:schemeClr val="tx2"/>
            </a:solidFill>
            <a:headEnd type="none" w="sm" len="sm"/>
            <a:tailEnd type="triangle"/>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6960ADCD-54E3-6F4A-BDA8-BBCD4734E8D9}"/>
              </a:ext>
            </a:extLst>
          </p:cNvPr>
          <p:cNvCxnSpPr>
            <a:cxnSpLocks/>
            <a:endCxn id="122" idx="1"/>
          </p:cNvCxnSpPr>
          <p:nvPr/>
        </p:nvCxnSpPr>
        <p:spPr>
          <a:xfrm>
            <a:off x="2082514" y="1845127"/>
            <a:ext cx="692897" cy="168853"/>
          </a:xfrm>
          <a:prstGeom prst="line">
            <a:avLst/>
          </a:prstGeom>
          <a:ln w="2540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39B94A29-26F6-F245-BB7B-107741F6324E}"/>
              </a:ext>
            </a:extLst>
          </p:cNvPr>
          <p:cNvCxnSpPr>
            <a:cxnSpLocks/>
            <a:endCxn id="138" idx="3"/>
          </p:cNvCxnSpPr>
          <p:nvPr/>
        </p:nvCxnSpPr>
        <p:spPr>
          <a:xfrm>
            <a:off x="2082514" y="1854978"/>
            <a:ext cx="1106357" cy="275908"/>
          </a:xfrm>
          <a:prstGeom prst="line">
            <a:avLst/>
          </a:prstGeom>
          <a:ln w="25400">
            <a:solidFill>
              <a:schemeClr val="tx2"/>
            </a:solidFill>
            <a:tailEnd type="triangle" w="med" len="med"/>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829B0526-68E1-3F40-BCDA-897364DF1AD3}"/>
              </a:ext>
            </a:extLst>
          </p:cNvPr>
          <p:cNvCxnSpPr>
            <a:cxnSpLocks/>
            <a:endCxn id="98" idx="3"/>
          </p:cNvCxnSpPr>
          <p:nvPr/>
        </p:nvCxnSpPr>
        <p:spPr>
          <a:xfrm flipV="1">
            <a:off x="2082514" y="1756951"/>
            <a:ext cx="968537" cy="95078"/>
          </a:xfrm>
          <a:prstGeom prst="line">
            <a:avLst/>
          </a:prstGeom>
          <a:ln w="25400">
            <a:solidFill>
              <a:schemeClr val="tx2"/>
            </a:solidFill>
            <a:headEnd type="none" w="sm" len="sm"/>
            <a:tailEnd type="triangle"/>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0AF44198-0446-924A-89BF-AC2C3BEC152E}"/>
              </a:ext>
            </a:extLst>
          </p:cNvPr>
          <p:cNvCxnSpPr>
            <a:cxnSpLocks/>
            <a:endCxn id="123" idx="1"/>
          </p:cNvCxnSpPr>
          <p:nvPr/>
        </p:nvCxnSpPr>
        <p:spPr>
          <a:xfrm>
            <a:off x="2126923" y="1854978"/>
            <a:ext cx="510668" cy="27085"/>
          </a:xfrm>
          <a:prstGeom prst="line">
            <a:avLst/>
          </a:prstGeom>
          <a:ln w="25400">
            <a:solidFill>
              <a:schemeClr val="tx2"/>
            </a:solidFill>
            <a:headEnd type="none" w="sm" len="sm"/>
            <a:tailEnd type="triangle"/>
          </a:ln>
        </p:spPr>
        <p:style>
          <a:lnRef idx="1">
            <a:schemeClr val="dk1"/>
          </a:lnRef>
          <a:fillRef idx="0">
            <a:schemeClr val="dk1"/>
          </a:fillRef>
          <a:effectRef idx="0">
            <a:schemeClr val="dk1"/>
          </a:effectRef>
          <a:fontRef idx="minor">
            <a:schemeClr val="tx1"/>
          </a:fontRef>
        </p:style>
      </p:cxnSp>
      <p:sp>
        <p:nvSpPr>
          <p:cNvPr id="93" name="Rectangle 92">
            <a:extLst>
              <a:ext uri="{FF2B5EF4-FFF2-40B4-BE49-F238E27FC236}">
                <a16:creationId xmlns:a16="http://schemas.microsoft.com/office/drawing/2014/main" id="{0AF57FF2-A877-9D45-8DF7-AD8CE77803FD}"/>
              </a:ext>
            </a:extLst>
          </p:cNvPr>
          <p:cNvSpPr/>
          <p:nvPr/>
        </p:nvSpPr>
        <p:spPr>
          <a:xfrm>
            <a:off x="5287741" y="2373130"/>
            <a:ext cx="578524" cy="252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4DF2CA30-2B93-D340-AABF-1982DE8CB5C6}"/>
              </a:ext>
            </a:extLst>
          </p:cNvPr>
          <p:cNvCxnSpPr>
            <a:cxnSpLocks/>
          </p:cNvCxnSpPr>
          <p:nvPr/>
        </p:nvCxnSpPr>
        <p:spPr bwMode="auto">
          <a:xfrm>
            <a:off x="3974283" y="2071567"/>
            <a:ext cx="277004" cy="0"/>
          </a:xfrm>
          <a:prstGeom prst="line">
            <a:avLst/>
          </a:prstGeom>
          <a:ln w="31750">
            <a:solidFill>
              <a:srgbClr val="07B8AD"/>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82" name="Straight Connector 81">
            <a:extLst>
              <a:ext uri="{FF2B5EF4-FFF2-40B4-BE49-F238E27FC236}">
                <a16:creationId xmlns:a16="http://schemas.microsoft.com/office/drawing/2014/main" id="{52ECB12C-396F-004B-AB62-6DDD1FF2F310}"/>
              </a:ext>
            </a:extLst>
          </p:cNvPr>
          <p:cNvCxnSpPr>
            <a:cxnSpLocks/>
          </p:cNvCxnSpPr>
          <p:nvPr/>
        </p:nvCxnSpPr>
        <p:spPr bwMode="auto">
          <a:xfrm>
            <a:off x="6259981" y="2079736"/>
            <a:ext cx="277004" cy="0"/>
          </a:xfrm>
          <a:prstGeom prst="line">
            <a:avLst/>
          </a:prstGeom>
          <a:ln w="31750">
            <a:solidFill>
              <a:srgbClr val="07B8AD"/>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73CBC3E6-8D73-0544-8C49-0F5651965865}"/>
              </a:ext>
            </a:extLst>
          </p:cNvPr>
          <p:cNvCxnSpPr>
            <a:cxnSpLocks/>
          </p:cNvCxnSpPr>
          <p:nvPr/>
        </p:nvCxnSpPr>
        <p:spPr bwMode="auto">
          <a:xfrm>
            <a:off x="1740022" y="2077891"/>
            <a:ext cx="277004" cy="0"/>
          </a:xfrm>
          <a:prstGeom prst="line">
            <a:avLst/>
          </a:prstGeom>
          <a:ln w="31750">
            <a:solidFill>
              <a:srgbClr val="07B8AD"/>
            </a:solidFill>
            <a:headEnd type="none" w="med" len="med"/>
            <a:tailEnd type="triangl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190D09D5-EF63-EC4B-89A9-714CA8489648}"/>
              </a:ext>
            </a:extLst>
          </p:cNvPr>
          <p:cNvSpPr/>
          <p:nvPr/>
        </p:nvSpPr>
        <p:spPr>
          <a:xfrm>
            <a:off x="2035932" y="2341850"/>
            <a:ext cx="1938351" cy="338554"/>
          </a:xfrm>
          <a:prstGeom prst="rect">
            <a:avLst/>
          </a:prstGeom>
        </p:spPr>
        <p:txBody>
          <a:bodyPr wrap="none">
            <a:spAutoFit/>
          </a:bodyPr>
          <a:lstStyle/>
          <a:p>
            <a:r>
              <a:rPr lang="en-US" sz="1600" dirty="0">
                <a:latin typeface="Helvetica" pitchFamily="2" charset="0"/>
              </a:rPr>
              <a:t>Universal</a:t>
            </a:r>
            <a:r>
              <a:rPr lang="zh-CN" altLang="en-US" sz="1600" dirty="0">
                <a:latin typeface="Helvetica" pitchFamily="2" charset="0"/>
              </a:rPr>
              <a:t> </a:t>
            </a:r>
            <a:r>
              <a:rPr lang="en-US" altLang="zh-CN" sz="1600" dirty="0">
                <a:latin typeface="Helvetica" pitchFamily="2" charset="0"/>
              </a:rPr>
              <a:t>Sketches</a:t>
            </a:r>
            <a:endParaRPr lang="en-US" sz="1600" dirty="0">
              <a:latin typeface="Helvetica" pitchFamily="2" charset="0"/>
            </a:endParaRPr>
          </a:p>
        </p:txBody>
      </p:sp>
      <p:sp>
        <p:nvSpPr>
          <p:cNvPr id="149" name="Rectangle 148">
            <a:extLst>
              <a:ext uri="{FF2B5EF4-FFF2-40B4-BE49-F238E27FC236}">
                <a16:creationId xmlns:a16="http://schemas.microsoft.com/office/drawing/2014/main" id="{865F2929-E791-EB48-9654-8E889D211536}"/>
              </a:ext>
            </a:extLst>
          </p:cNvPr>
          <p:cNvSpPr/>
          <p:nvPr/>
        </p:nvSpPr>
        <p:spPr>
          <a:xfrm>
            <a:off x="4409331" y="2343759"/>
            <a:ext cx="1792478" cy="338554"/>
          </a:xfrm>
          <a:prstGeom prst="rect">
            <a:avLst/>
          </a:prstGeom>
        </p:spPr>
        <p:txBody>
          <a:bodyPr wrap="none">
            <a:spAutoFit/>
          </a:bodyPr>
          <a:lstStyle/>
          <a:p>
            <a:r>
              <a:rPr lang="en-US" sz="1600" dirty="0">
                <a:latin typeface="Helvetica" pitchFamily="2" charset="0"/>
              </a:rPr>
              <a:t>Attack Signatures</a:t>
            </a:r>
          </a:p>
        </p:txBody>
      </p:sp>
      <p:sp>
        <p:nvSpPr>
          <p:cNvPr id="150" name="Shape 186">
            <a:extLst>
              <a:ext uri="{FF2B5EF4-FFF2-40B4-BE49-F238E27FC236}">
                <a16:creationId xmlns:a16="http://schemas.microsoft.com/office/drawing/2014/main" id="{F6444C74-1254-8643-8D66-07CCB3405A2A}"/>
              </a:ext>
            </a:extLst>
          </p:cNvPr>
          <p:cNvSpPr/>
          <p:nvPr/>
        </p:nvSpPr>
        <p:spPr>
          <a:xfrm>
            <a:off x="4452371" y="1501150"/>
            <a:ext cx="665308" cy="359500"/>
          </a:xfrm>
          <a:prstGeom prst="roundRect">
            <a:avLst>
              <a:gd name="adj" fmla="val 16667"/>
            </a:avLst>
          </a:prstGeom>
          <a:solidFill>
            <a:schemeClr val="accent2"/>
          </a:solidFill>
          <a:ln w="12700" cap="flat" cmpd="sng">
            <a:solidFill>
              <a:srgbClr val="AC5B23"/>
            </a:solidFill>
            <a:prstDash val="solid"/>
            <a:miter/>
            <a:headEnd type="none" w="med" len="med"/>
            <a:tailEnd type="none" w="med" len="med"/>
          </a:ln>
        </p:spPr>
        <p:txBody>
          <a:bodyPr lIns="68570" tIns="34275" rIns="68570" bIns="34275" anchor="ctr" anchorCtr="0">
            <a:noAutofit/>
          </a:bodyPr>
          <a:lstStyle/>
          <a:p>
            <a:pPr algn="ctr">
              <a:buClr>
                <a:schemeClr val="lt1"/>
              </a:buClr>
              <a:buSzPct val="25000"/>
            </a:pPr>
            <a:r>
              <a:rPr lang="en" sz="1600" dirty="0">
                <a:solidFill>
                  <a:schemeClr val="lt1"/>
                </a:solidFill>
                <a:latin typeface="Raleway Medium" panose="020B0503030101060003" pitchFamily="34" charset="77"/>
                <a:ea typeface="Arial"/>
                <a:cs typeface="Arial"/>
                <a:sym typeface="Arial"/>
              </a:rPr>
              <a:t>SYN</a:t>
            </a:r>
          </a:p>
        </p:txBody>
      </p:sp>
      <p:sp>
        <p:nvSpPr>
          <p:cNvPr id="151" name="Shape 186">
            <a:extLst>
              <a:ext uri="{FF2B5EF4-FFF2-40B4-BE49-F238E27FC236}">
                <a16:creationId xmlns:a16="http://schemas.microsoft.com/office/drawing/2014/main" id="{38E29CA1-6C9E-A74F-921D-E482179E097F}"/>
              </a:ext>
            </a:extLst>
          </p:cNvPr>
          <p:cNvSpPr/>
          <p:nvPr/>
        </p:nvSpPr>
        <p:spPr>
          <a:xfrm>
            <a:off x="5442678" y="1501150"/>
            <a:ext cx="631733" cy="359500"/>
          </a:xfrm>
          <a:prstGeom prst="roundRect">
            <a:avLst>
              <a:gd name="adj" fmla="val 16667"/>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68570" tIns="34275" rIns="68570" bIns="34275" anchor="ctr" anchorCtr="0">
            <a:noAutofit/>
          </a:bodyPr>
          <a:lstStyle/>
          <a:p>
            <a:pPr algn="ctr">
              <a:buClr>
                <a:schemeClr val="lt1"/>
              </a:buClr>
              <a:buSzPct val="25000"/>
            </a:pPr>
            <a:r>
              <a:rPr lang="en" sz="1600" dirty="0">
                <a:solidFill>
                  <a:schemeClr val="lt1"/>
                </a:solidFill>
                <a:latin typeface="Raleway Medium" panose="020B0503030101060003" pitchFamily="34" charset="77"/>
                <a:ea typeface="Arial"/>
                <a:cs typeface="Arial"/>
                <a:sym typeface="Arial"/>
              </a:rPr>
              <a:t>RST</a:t>
            </a:r>
          </a:p>
        </p:txBody>
      </p:sp>
      <p:sp>
        <p:nvSpPr>
          <p:cNvPr id="155" name="Shape 186">
            <a:extLst>
              <a:ext uri="{FF2B5EF4-FFF2-40B4-BE49-F238E27FC236}">
                <a16:creationId xmlns:a16="http://schemas.microsoft.com/office/drawing/2014/main" id="{F3EB6E23-D9D1-A940-9DB0-B0E093AAD814}"/>
              </a:ext>
            </a:extLst>
          </p:cNvPr>
          <p:cNvSpPr/>
          <p:nvPr/>
        </p:nvSpPr>
        <p:spPr>
          <a:xfrm>
            <a:off x="4436084" y="1992932"/>
            <a:ext cx="665308" cy="359500"/>
          </a:xfrm>
          <a:prstGeom prst="roundRect">
            <a:avLst>
              <a:gd name="adj" fmla="val 16667"/>
            </a:avLst>
          </a:prstGeom>
          <a:solidFill>
            <a:schemeClr val="accent5"/>
          </a:solidFill>
          <a:ln w="12700" cap="flat" cmpd="sng">
            <a:solidFill>
              <a:srgbClr val="AC5B23"/>
            </a:solidFill>
            <a:prstDash val="solid"/>
            <a:miter/>
            <a:headEnd type="none" w="med" len="med"/>
            <a:tailEnd type="none" w="med" len="med"/>
          </a:ln>
        </p:spPr>
        <p:txBody>
          <a:bodyPr lIns="68570" tIns="34275" rIns="68570" bIns="34275" anchor="ctr" anchorCtr="0">
            <a:noAutofit/>
          </a:bodyPr>
          <a:lstStyle/>
          <a:p>
            <a:pPr algn="ctr">
              <a:buClr>
                <a:schemeClr val="lt1"/>
              </a:buClr>
              <a:buSzPct val="25000"/>
            </a:pPr>
            <a:r>
              <a:rPr lang="en" sz="1600" dirty="0">
                <a:solidFill>
                  <a:schemeClr val="lt1"/>
                </a:solidFill>
                <a:latin typeface="Raleway Medium" panose="020B0503030101060003" pitchFamily="34" charset="77"/>
                <a:ea typeface="Arial"/>
                <a:cs typeface="Arial"/>
                <a:sym typeface="Arial"/>
              </a:rPr>
              <a:t>DNS</a:t>
            </a:r>
          </a:p>
        </p:txBody>
      </p:sp>
      <p:sp>
        <p:nvSpPr>
          <p:cNvPr id="156" name="Shape 186">
            <a:extLst>
              <a:ext uri="{FF2B5EF4-FFF2-40B4-BE49-F238E27FC236}">
                <a16:creationId xmlns:a16="http://schemas.microsoft.com/office/drawing/2014/main" id="{7EA98FE5-5FAC-F444-A599-0FF9F9E4F848}"/>
              </a:ext>
            </a:extLst>
          </p:cNvPr>
          <p:cNvSpPr/>
          <p:nvPr/>
        </p:nvSpPr>
        <p:spPr>
          <a:xfrm>
            <a:off x="5432206" y="1992932"/>
            <a:ext cx="665308" cy="359500"/>
          </a:xfrm>
          <a:prstGeom prst="roundRect">
            <a:avLst>
              <a:gd name="adj" fmla="val 16667"/>
            </a:avLst>
          </a:prstGeom>
          <a:solidFill>
            <a:schemeClr val="accent6"/>
          </a:solidFill>
          <a:ln w="12700" cap="flat" cmpd="sng">
            <a:solidFill>
              <a:srgbClr val="AC5B23"/>
            </a:solidFill>
            <a:prstDash val="solid"/>
            <a:miter/>
            <a:headEnd type="none" w="med" len="med"/>
            <a:tailEnd type="none" w="med" len="med"/>
          </a:ln>
        </p:spPr>
        <p:txBody>
          <a:bodyPr lIns="68570" tIns="34275" rIns="68570" bIns="34275" anchor="ctr" anchorCtr="0">
            <a:noAutofit/>
          </a:bodyPr>
          <a:lstStyle/>
          <a:p>
            <a:pPr algn="ctr">
              <a:buClr>
                <a:schemeClr val="lt1"/>
              </a:buClr>
              <a:buSzPct val="25000"/>
            </a:pPr>
            <a:r>
              <a:rPr lang="en" sz="1600" dirty="0">
                <a:solidFill>
                  <a:schemeClr val="lt1"/>
                </a:solidFill>
                <a:latin typeface="Raleway Medium" panose="020B0503030101060003" pitchFamily="34" charset="77"/>
                <a:ea typeface="Arial"/>
                <a:cs typeface="Arial"/>
                <a:sym typeface="Arial"/>
              </a:rPr>
              <a:t>NTP</a:t>
            </a:r>
          </a:p>
        </p:txBody>
      </p:sp>
      <p:sp>
        <p:nvSpPr>
          <p:cNvPr id="157" name="Rectangle 156">
            <a:extLst>
              <a:ext uri="{FF2B5EF4-FFF2-40B4-BE49-F238E27FC236}">
                <a16:creationId xmlns:a16="http://schemas.microsoft.com/office/drawing/2014/main" id="{392878CC-A481-084D-A74D-62DC8C8647F2}"/>
              </a:ext>
            </a:extLst>
          </p:cNvPr>
          <p:cNvSpPr/>
          <p:nvPr/>
        </p:nvSpPr>
        <p:spPr>
          <a:xfrm>
            <a:off x="5062233" y="1944247"/>
            <a:ext cx="389851" cy="338554"/>
          </a:xfrm>
          <a:prstGeom prst="rect">
            <a:avLst/>
          </a:prstGeom>
        </p:spPr>
        <p:txBody>
          <a:bodyPr wrap="none">
            <a:spAutoFit/>
          </a:bodyPr>
          <a:lstStyle/>
          <a:p>
            <a:r>
              <a:rPr lang="en-US" sz="1600" b="1" dirty="0">
                <a:latin typeface="Helvetica" pitchFamily="2" charset="0"/>
              </a:rPr>
              <a:t>…</a:t>
            </a:r>
          </a:p>
        </p:txBody>
      </p:sp>
      <p:sp>
        <p:nvSpPr>
          <p:cNvPr id="158" name="Rectangle 157">
            <a:extLst>
              <a:ext uri="{FF2B5EF4-FFF2-40B4-BE49-F238E27FC236}">
                <a16:creationId xmlns:a16="http://schemas.microsoft.com/office/drawing/2014/main" id="{EED8EAA4-1D69-8944-89A9-2A4457963107}"/>
              </a:ext>
            </a:extLst>
          </p:cNvPr>
          <p:cNvSpPr/>
          <p:nvPr/>
        </p:nvSpPr>
        <p:spPr>
          <a:xfrm>
            <a:off x="5071938" y="1480452"/>
            <a:ext cx="389851" cy="338554"/>
          </a:xfrm>
          <a:prstGeom prst="rect">
            <a:avLst/>
          </a:prstGeom>
        </p:spPr>
        <p:txBody>
          <a:bodyPr wrap="none">
            <a:spAutoFit/>
          </a:bodyPr>
          <a:lstStyle/>
          <a:p>
            <a:r>
              <a:rPr lang="en-US" sz="1600" b="1" dirty="0">
                <a:latin typeface="Helvetica" pitchFamily="2" charset="0"/>
              </a:rPr>
              <a:t>…</a:t>
            </a:r>
          </a:p>
        </p:txBody>
      </p:sp>
      <p:sp>
        <p:nvSpPr>
          <p:cNvPr id="28" name="TextBox 27">
            <a:extLst>
              <a:ext uri="{FF2B5EF4-FFF2-40B4-BE49-F238E27FC236}">
                <a16:creationId xmlns:a16="http://schemas.microsoft.com/office/drawing/2014/main" id="{07762A7E-D049-844D-B6E4-E0CD64489438}"/>
              </a:ext>
            </a:extLst>
          </p:cNvPr>
          <p:cNvSpPr txBox="1"/>
          <p:nvPr/>
        </p:nvSpPr>
        <p:spPr>
          <a:xfrm>
            <a:off x="6579324" y="1560523"/>
            <a:ext cx="1955664"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Helvetica" pitchFamily="2" charset="0"/>
                <a:sym typeface="Helvetica Light"/>
              </a:rPr>
              <a:t>Attack types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latin typeface="Helvetica" pitchFamily="2" charset="0"/>
              </a:rPr>
              <a:t>Attack volumes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Helvetica" pitchFamily="2" charset="0"/>
                <a:sym typeface="Helvetica Light"/>
              </a:rPr>
              <a:t>Uniden</a:t>
            </a:r>
            <a:r>
              <a:rPr lang="en-US" sz="1800" dirty="0">
                <a:latin typeface="Helvetica" pitchFamily="2" charset="0"/>
              </a:rPr>
              <a:t>tified</a:t>
            </a:r>
            <a:endParaRPr kumimoji="0" lang="en-US" sz="1800" b="0" i="0" u="none" strike="noStrike" cap="none" spc="0" normalizeH="0" baseline="0" dirty="0">
              <a:ln>
                <a:noFill/>
              </a:ln>
              <a:solidFill>
                <a:srgbClr val="000000"/>
              </a:solidFill>
              <a:effectLst/>
              <a:uFillTx/>
              <a:latin typeface="Helvetica" pitchFamily="2" charset="0"/>
              <a:sym typeface="Helvetica Light"/>
            </a:endParaRPr>
          </a:p>
        </p:txBody>
      </p:sp>
      <p:sp>
        <p:nvSpPr>
          <p:cNvPr id="159" name="TextBox 158">
            <a:extLst>
              <a:ext uri="{FF2B5EF4-FFF2-40B4-BE49-F238E27FC236}">
                <a16:creationId xmlns:a16="http://schemas.microsoft.com/office/drawing/2014/main" id="{648025EB-455E-8E44-9C14-B36F9B0A0797}"/>
              </a:ext>
            </a:extLst>
          </p:cNvPr>
          <p:cNvSpPr txBox="1"/>
          <p:nvPr/>
        </p:nvSpPr>
        <p:spPr>
          <a:xfrm>
            <a:off x="1452161" y="3745290"/>
            <a:ext cx="5967846" cy="923330"/>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A wide-spectrum detection of volumetric attacks.</a:t>
            </a:r>
          </a:p>
          <a:p>
            <a:pPr marL="285750" indent="-285750" algn="l">
              <a:buFont typeface="Arial" panose="020B0604020202020204" pitchFamily="34" charset="0"/>
              <a:buChar char="•"/>
            </a:pPr>
            <a:r>
              <a:rPr lang="en-US" sz="1800" dirty="0">
                <a:latin typeface="Helvetica" pitchFamily="2" charset="0"/>
              </a:rPr>
              <a:t>Compact design with future-proof universal sketches.</a:t>
            </a:r>
          </a:p>
          <a:p>
            <a:pPr marL="285750" indent="-285750" algn="l">
              <a:buFont typeface="Arial" panose="020B0604020202020204" pitchFamily="34" charset="0"/>
              <a:buChar char="•"/>
            </a:pPr>
            <a:r>
              <a:rPr lang="en-US" sz="1800" dirty="0">
                <a:latin typeface="Helvetica" pitchFamily="2" charset="0"/>
              </a:rPr>
              <a:t>Detection metric API: </a:t>
            </a:r>
            <a:r>
              <a:rPr lang="en-US" sz="1800" dirty="0">
                <a:solidFill>
                  <a:srgbClr val="006DB7"/>
                </a:solidFill>
                <a:latin typeface="Helvetica" pitchFamily="2" charset="0"/>
              </a:rPr>
              <a:t>Query</a:t>
            </a:r>
            <a:r>
              <a:rPr lang="en-US" sz="1800" dirty="0">
                <a:latin typeface="Helvetica" pitchFamily="2" charset="0"/>
              </a:rPr>
              <a:t> (</a:t>
            </a:r>
            <a:r>
              <a:rPr lang="en-US" sz="1800" dirty="0">
                <a:solidFill>
                  <a:schemeClr val="accent1"/>
                </a:solidFill>
                <a:latin typeface="Helvetica" pitchFamily="2" charset="0"/>
              </a:rPr>
              <a:t>proto</a:t>
            </a:r>
            <a:r>
              <a:rPr lang="en-US" sz="1800" dirty="0">
                <a:latin typeface="Helvetica" pitchFamily="2" charset="0"/>
              </a:rPr>
              <a:t>, </a:t>
            </a:r>
            <a:r>
              <a:rPr lang="en-US" sz="1800" dirty="0" err="1">
                <a:solidFill>
                  <a:schemeClr val="accent1"/>
                </a:solidFill>
                <a:latin typeface="Helvetica" pitchFamily="2" charset="0"/>
              </a:rPr>
              <a:t>func</a:t>
            </a:r>
            <a:r>
              <a:rPr lang="en-US" sz="1800" dirty="0">
                <a:latin typeface="Helvetica" pitchFamily="2" charset="0"/>
              </a:rPr>
              <a:t>, </a:t>
            </a:r>
            <a:r>
              <a:rPr lang="en-US" sz="1800" dirty="0">
                <a:solidFill>
                  <a:schemeClr val="accent1"/>
                </a:solidFill>
                <a:latin typeface="Helvetica" pitchFamily="2" charset="0"/>
              </a:rPr>
              <a:t>mode</a:t>
            </a:r>
            <a:r>
              <a:rPr lang="en-US" sz="1800" dirty="0">
                <a:latin typeface="Helvetica" pitchFamily="2" charset="0"/>
              </a:rPr>
              <a:t>, </a:t>
            </a:r>
            <a:r>
              <a:rPr lang="en-US" sz="1800" dirty="0" err="1">
                <a:solidFill>
                  <a:schemeClr val="accent1"/>
                </a:solidFill>
                <a:latin typeface="Helvetica" pitchFamily="2" charset="0"/>
              </a:rPr>
              <a:t>freq</a:t>
            </a:r>
            <a:r>
              <a:rPr lang="en-US" sz="1800" dirty="0">
                <a:latin typeface="Helvetica" pitchFamily="2" charset="0"/>
              </a:rPr>
              <a:t>)</a:t>
            </a:r>
          </a:p>
        </p:txBody>
      </p:sp>
      <p:sp>
        <p:nvSpPr>
          <p:cNvPr id="160" name="Rectangle 159">
            <a:extLst>
              <a:ext uri="{FF2B5EF4-FFF2-40B4-BE49-F238E27FC236}">
                <a16:creationId xmlns:a16="http://schemas.microsoft.com/office/drawing/2014/main" id="{3628BB1E-0406-5744-9FB5-AE0F43D8964B}"/>
              </a:ext>
            </a:extLst>
          </p:cNvPr>
          <p:cNvSpPr/>
          <p:nvPr/>
        </p:nvSpPr>
        <p:spPr>
          <a:xfrm>
            <a:off x="1488584" y="2778814"/>
            <a:ext cx="2987114" cy="584775"/>
          </a:xfrm>
          <a:prstGeom prst="rect">
            <a:avLst/>
          </a:prstGeom>
        </p:spPr>
        <p:txBody>
          <a:bodyPr wrap="square">
            <a:spAutoFit/>
          </a:bodyPr>
          <a:lstStyle/>
          <a:p>
            <a:r>
              <a:rPr lang="en-US" sz="1600" dirty="0">
                <a:solidFill>
                  <a:srgbClr val="07B8AD"/>
                </a:solidFill>
                <a:latin typeface="Helvetica" pitchFamily="2" charset="0"/>
              </a:rPr>
              <a:t>e.g., elephant flows, distinct flows, heavy sources, entropy </a:t>
            </a:r>
          </a:p>
        </p:txBody>
      </p:sp>
    </p:spTree>
    <p:extLst>
      <p:ext uri="{BB962C8B-B14F-4D97-AF65-F5344CB8AC3E}">
        <p14:creationId xmlns:p14="http://schemas.microsoft.com/office/powerpoint/2010/main" val="3333164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dissolve">
                                      <p:cBhvr>
                                        <p:cTn id="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12</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Fast On-Demand Mitigation</a:t>
            </a:r>
            <a:endParaRPr lang="en" sz="2400" b="1" dirty="0">
              <a:solidFill>
                <a:srgbClr val="036EB7"/>
              </a:solidFill>
              <a:latin typeface="Helvetica" pitchFamily="2" charset="0"/>
              <a:cs typeface="Arial Hebrew" pitchFamily="2" charset="-79"/>
            </a:endParaRPr>
          </a:p>
        </p:txBody>
      </p:sp>
      <p:pic>
        <p:nvPicPr>
          <p:cNvPr id="170" name="Picture 3">
            <a:extLst>
              <a:ext uri="{FF2B5EF4-FFF2-40B4-BE49-F238E27FC236}">
                <a16:creationId xmlns:a16="http://schemas.microsoft.com/office/drawing/2014/main" id="{35645EC8-B1B0-4B46-B518-054BB5406B34}"/>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4443864" y="2923706"/>
            <a:ext cx="692172" cy="559827"/>
          </a:xfrm>
          <a:prstGeom prst="rect">
            <a:avLst/>
          </a:prstGeom>
          <a:noFill/>
          <a:ln w="12700">
            <a:noFill/>
            <a:miter lim="800000"/>
            <a:headEnd/>
            <a:tailEnd/>
          </a:ln>
          <a:effectLst/>
        </p:spPr>
      </p:pic>
      <p:sp>
        <p:nvSpPr>
          <p:cNvPr id="172" name="Rectangle 171">
            <a:extLst>
              <a:ext uri="{FF2B5EF4-FFF2-40B4-BE49-F238E27FC236}">
                <a16:creationId xmlns:a16="http://schemas.microsoft.com/office/drawing/2014/main" id="{58BE6E2B-E739-1645-AED2-D6914AEF932F}"/>
              </a:ext>
            </a:extLst>
          </p:cNvPr>
          <p:cNvSpPr/>
          <p:nvPr/>
        </p:nvSpPr>
        <p:spPr>
          <a:xfrm>
            <a:off x="1025098" y="926645"/>
            <a:ext cx="2237782" cy="1200329"/>
          </a:xfrm>
          <a:prstGeom prst="rect">
            <a:avLst/>
          </a:prstGeom>
        </p:spPr>
        <p:txBody>
          <a:bodyPr wrap="square">
            <a:spAutoFit/>
          </a:bodyPr>
          <a:lstStyle/>
          <a:p>
            <a:r>
              <a:rPr lang="en-US" sz="1800" dirty="0">
                <a:latin typeface="Helvetica" pitchFamily="2" charset="0"/>
              </a:rPr>
              <a:t>Detection results</a:t>
            </a:r>
          </a:p>
          <a:p>
            <a:endParaRPr lang="en-US" sz="1800" dirty="0">
              <a:latin typeface="Helvetica" pitchFamily="2" charset="0"/>
            </a:endParaRPr>
          </a:p>
          <a:p>
            <a:endParaRPr lang="en-US" sz="1800" dirty="0">
              <a:latin typeface="Helvetica" pitchFamily="2" charset="0"/>
            </a:endParaRPr>
          </a:p>
          <a:p>
            <a:r>
              <a:rPr lang="en-US" sz="1800" dirty="0">
                <a:latin typeface="Helvetica" pitchFamily="2" charset="0"/>
              </a:rPr>
              <a:t>Available resources</a:t>
            </a:r>
          </a:p>
        </p:txBody>
      </p:sp>
      <p:pic>
        <p:nvPicPr>
          <p:cNvPr id="173" name="Picture 172">
            <a:extLst>
              <a:ext uri="{FF2B5EF4-FFF2-40B4-BE49-F238E27FC236}">
                <a16:creationId xmlns:a16="http://schemas.microsoft.com/office/drawing/2014/main" id="{D44D400D-F87E-6445-9389-C65239FEC497}"/>
              </a:ext>
            </a:extLst>
          </p:cNvPr>
          <p:cNvPicPr>
            <a:picLocks noChangeAspect="1"/>
          </p:cNvPicPr>
          <p:nvPr/>
        </p:nvPicPr>
        <p:blipFill>
          <a:blip r:embed="rId5"/>
          <a:stretch>
            <a:fillRect/>
          </a:stretch>
        </p:blipFill>
        <p:spPr>
          <a:xfrm>
            <a:off x="4224130" y="1005805"/>
            <a:ext cx="1131640" cy="741578"/>
          </a:xfrm>
          <a:prstGeom prst="rect">
            <a:avLst/>
          </a:prstGeom>
        </p:spPr>
      </p:pic>
      <p:cxnSp>
        <p:nvCxnSpPr>
          <p:cNvPr id="174" name="直线连接符 12">
            <a:extLst>
              <a:ext uri="{FF2B5EF4-FFF2-40B4-BE49-F238E27FC236}">
                <a16:creationId xmlns:a16="http://schemas.microsoft.com/office/drawing/2014/main" id="{3AE962C9-A01E-D64D-AAE1-C59F2D6223B7}"/>
              </a:ext>
            </a:extLst>
          </p:cNvPr>
          <p:cNvCxnSpPr>
            <a:cxnSpLocks/>
          </p:cNvCxnSpPr>
          <p:nvPr/>
        </p:nvCxnSpPr>
        <p:spPr>
          <a:xfrm>
            <a:off x="3170583" y="1423639"/>
            <a:ext cx="1053547" cy="0"/>
          </a:xfrm>
          <a:prstGeom prst="line">
            <a:avLst/>
          </a:prstGeom>
          <a:ln w="1524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5" name="Picture 3">
            <a:extLst>
              <a:ext uri="{FF2B5EF4-FFF2-40B4-BE49-F238E27FC236}">
                <a16:creationId xmlns:a16="http://schemas.microsoft.com/office/drawing/2014/main" id="{E7968D88-BB41-9242-8113-3E566E87A9B6}"/>
              </a:ext>
            </a:extLst>
          </p:cNvPr>
          <p:cNvPicPr>
            <a:picLocks noChangeArrowheads="1"/>
          </p:cNvPicPr>
          <p:nvPr/>
        </p:nvPicPr>
        <p:blipFill>
          <a:blip r:embed="rId4">
            <a:grayscl/>
          </a:blip>
          <a:srcRect/>
          <a:stretch>
            <a:fillRect/>
          </a:stretch>
        </p:blipFill>
        <p:spPr bwMode="auto">
          <a:xfrm>
            <a:off x="1909836" y="1262121"/>
            <a:ext cx="468305" cy="406103"/>
          </a:xfrm>
          <a:prstGeom prst="rect">
            <a:avLst/>
          </a:prstGeom>
          <a:noFill/>
          <a:ln w="12700">
            <a:noFill/>
            <a:miter lim="800000"/>
            <a:headEnd/>
            <a:tailEnd/>
          </a:ln>
          <a:effectLst/>
        </p:spPr>
      </p:pic>
      <p:sp>
        <p:nvSpPr>
          <p:cNvPr id="176" name="TextBox 175">
            <a:extLst>
              <a:ext uri="{FF2B5EF4-FFF2-40B4-BE49-F238E27FC236}">
                <a16:creationId xmlns:a16="http://schemas.microsoft.com/office/drawing/2014/main" id="{D9747388-0D2C-7C40-909D-392F1F304F01}"/>
              </a:ext>
            </a:extLst>
          </p:cNvPr>
          <p:cNvSpPr txBox="1"/>
          <p:nvPr/>
        </p:nvSpPr>
        <p:spPr>
          <a:xfrm>
            <a:off x="5188697" y="1048299"/>
            <a:ext cx="26930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defTabSz="825500" rtl="0" fontAlgn="auto" latinLnBrk="0" hangingPunct="0">
              <a:lnSpc>
                <a:spcPct val="100000"/>
              </a:lnSpc>
              <a:spcBef>
                <a:spcPts val="0"/>
              </a:spcBef>
              <a:spcAft>
                <a:spcPts val="0"/>
              </a:spcAft>
              <a:buClrTx/>
              <a:buSzTx/>
              <a:tabLst/>
            </a:pPr>
            <a:r>
              <a:rPr kumimoji="0" lang="en-US" sz="1800" b="0" i="0" u="none" strike="noStrike" cap="none" spc="0" normalizeH="0" baseline="0" dirty="0">
                <a:ln>
                  <a:noFill/>
                </a:ln>
                <a:solidFill>
                  <a:srgbClr val="000000"/>
                </a:solidFill>
                <a:effectLst/>
                <a:uFillTx/>
                <a:latin typeface="Helvetica" pitchFamily="2" charset="0"/>
                <a:sym typeface="Helvetica Light"/>
              </a:rPr>
              <a:t>Quick </a:t>
            </a:r>
            <a:r>
              <a:rPr kumimoji="0" lang="en-US" altLang="zh-CN" sz="1800" b="0" i="0" u="none" strike="noStrike" cap="none" spc="0" normalizeH="0" baseline="0" dirty="0">
                <a:ln>
                  <a:noFill/>
                </a:ln>
                <a:solidFill>
                  <a:srgbClr val="000000"/>
                </a:solidFill>
                <a:effectLst/>
                <a:uFillTx/>
                <a:latin typeface="Helvetica" pitchFamily="2" charset="0"/>
                <a:sym typeface="Helvetica Light"/>
              </a:rPr>
              <a:t>resource</a:t>
            </a:r>
            <a:r>
              <a:rPr kumimoji="0" lang="zh-CN" altLang="en-US" sz="1800" b="0" i="0" u="none" strike="noStrike" cap="none" spc="0" normalizeH="0" baseline="0" dirty="0">
                <a:ln>
                  <a:noFill/>
                </a:ln>
                <a:solidFill>
                  <a:srgbClr val="000000"/>
                </a:solidFill>
                <a:effectLst/>
                <a:uFillTx/>
                <a:latin typeface="Helvetica" pitchFamily="2" charset="0"/>
                <a:sym typeface="Helvetica Light"/>
              </a:rPr>
              <a:t> </a:t>
            </a:r>
            <a:r>
              <a:rPr kumimoji="0" lang="en-US" altLang="zh-CN" sz="1800" b="0" i="0" u="none" strike="noStrike" cap="none" spc="0" normalizeH="0" baseline="0" dirty="0">
                <a:ln>
                  <a:noFill/>
                </a:ln>
                <a:solidFill>
                  <a:srgbClr val="000000"/>
                </a:solidFill>
                <a:effectLst/>
                <a:uFillTx/>
                <a:latin typeface="Helvetica" pitchFamily="2" charset="0"/>
                <a:sym typeface="Helvetica Light"/>
              </a:rPr>
              <a:t>allocation</a:t>
            </a:r>
          </a:p>
          <a:p>
            <a:pPr marR="0" defTabSz="825500" rtl="0" fontAlgn="auto" latinLnBrk="0" hangingPunct="0">
              <a:lnSpc>
                <a:spcPct val="100000"/>
              </a:lnSpc>
              <a:spcBef>
                <a:spcPts val="0"/>
              </a:spcBef>
              <a:spcAft>
                <a:spcPts val="0"/>
              </a:spcAft>
              <a:buClrTx/>
              <a:buSzTx/>
              <a:tabLst/>
            </a:pPr>
            <a:r>
              <a:rPr lang="en-US" sz="1800" dirty="0">
                <a:latin typeface="Helvetica" pitchFamily="2" charset="0"/>
              </a:rPr>
              <a:t>(Optimization solver)</a:t>
            </a:r>
            <a:endParaRPr kumimoji="0" lang="en-US" sz="1800" b="0" i="0" u="none" strike="noStrike" cap="none" spc="0" normalizeH="0" baseline="0" dirty="0">
              <a:ln>
                <a:noFill/>
              </a:ln>
              <a:solidFill>
                <a:srgbClr val="000000"/>
              </a:solidFill>
              <a:effectLst/>
              <a:uFillTx/>
              <a:latin typeface="Helvetica" pitchFamily="2" charset="0"/>
              <a:sym typeface="Helvetica Light"/>
            </a:endParaRPr>
          </a:p>
        </p:txBody>
      </p:sp>
      <p:cxnSp>
        <p:nvCxnSpPr>
          <p:cNvPr id="177" name="直线连接符 12">
            <a:extLst>
              <a:ext uri="{FF2B5EF4-FFF2-40B4-BE49-F238E27FC236}">
                <a16:creationId xmlns:a16="http://schemas.microsoft.com/office/drawing/2014/main" id="{24DEA9EE-80BC-5542-B504-C0A64272270B}"/>
              </a:ext>
            </a:extLst>
          </p:cNvPr>
          <p:cNvCxnSpPr>
            <a:cxnSpLocks/>
          </p:cNvCxnSpPr>
          <p:nvPr/>
        </p:nvCxnSpPr>
        <p:spPr>
          <a:xfrm>
            <a:off x="4789950" y="1938129"/>
            <a:ext cx="0" cy="906063"/>
          </a:xfrm>
          <a:prstGeom prst="line">
            <a:avLst/>
          </a:prstGeom>
          <a:ln w="1524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0BC029BF-8FE7-5D4B-8534-23E501CEA2FA}"/>
              </a:ext>
            </a:extLst>
          </p:cNvPr>
          <p:cNvSpPr txBox="1"/>
          <p:nvPr/>
        </p:nvSpPr>
        <p:spPr>
          <a:xfrm>
            <a:off x="5438575" y="2391160"/>
            <a:ext cx="209031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defTabSz="825500" rtl="0" fontAlgn="auto" latinLnBrk="0" hangingPunct="0">
              <a:lnSpc>
                <a:spcPct val="100000"/>
              </a:lnSpc>
              <a:spcBef>
                <a:spcPts val="0"/>
              </a:spcBef>
              <a:spcAft>
                <a:spcPts val="0"/>
              </a:spcAft>
              <a:buClrTx/>
              <a:buSzTx/>
              <a:tabLst/>
            </a:pPr>
            <a:r>
              <a:rPr kumimoji="0" lang="en-US" sz="1800" b="0" i="0" u="none" strike="noStrike" cap="none" spc="0" normalizeH="0" baseline="0" dirty="0">
                <a:ln>
                  <a:noFill/>
                </a:ln>
                <a:solidFill>
                  <a:srgbClr val="000000"/>
                </a:solidFill>
                <a:effectLst/>
                <a:uFillTx/>
                <a:latin typeface="Helvetica" pitchFamily="2" charset="0"/>
                <a:sym typeface="Helvetica Light"/>
              </a:rPr>
              <a:t>Mitigation </a:t>
            </a:r>
            <a:r>
              <a:rPr lang="en-US" sz="1800" dirty="0">
                <a:latin typeface="Helvetica" pitchFamily="2" charset="0"/>
              </a:rPr>
              <a:t>Modules:</a:t>
            </a:r>
          </a:p>
          <a:p>
            <a:pPr marR="0" defTabSz="825500" rtl="0" fontAlgn="auto" latinLnBrk="0" hangingPunct="0">
              <a:lnSpc>
                <a:spcPct val="100000"/>
              </a:lnSpc>
              <a:spcBef>
                <a:spcPts val="0"/>
              </a:spcBef>
              <a:spcAft>
                <a:spcPts val="0"/>
              </a:spcAft>
              <a:buClrTx/>
              <a:buSzTx/>
              <a:tabLst/>
            </a:pPr>
            <a:r>
              <a:rPr kumimoji="0" lang="en-US" altLang="zh-CN" sz="1800" b="0" i="0" u="none" strike="noStrike" cap="none" spc="0" normalizeH="0" baseline="0" dirty="0">
                <a:ln>
                  <a:noFill/>
                </a:ln>
                <a:solidFill>
                  <a:schemeClr val="accent2"/>
                </a:solidFill>
                <a:effectLst/>
                <a:uFillTx/>
                <a:latin typeface="Helvetica" pitchFamily="2" charset="0"/>
                <a:sym typeface="Helvetica Light"/>
              </a:rPr>
              <a:t>M1, M2, M</a:t>
            </a:r>
            <a:r>
              <a:rPr lang="en-US" altLang="zh-CN" sz="1800" dirty="0">
                <a:solidFill>
                  <a:schemeClr val="accent2"/>
                </a:solidFill>
                <a:latin typeface="Helvetica" pitchFamily="2" charset="0"/>
              </a:rPr>
              <a:t>3, …</a:t>
            </a:r>
            <a:endParaRPr kumimoji="0" lang="en-US" altLang="zh-CN" sz="1800" b="0" i="0" u="none" strike="noStrike" cap="none" spc="0" normalizeH="0" baseline="0" dirty="0">
              <a:ln>
                <a:noFill/>
              </a:ln>
              <a:solidFill>
                <a:schemeClr val="accent2"/>
              </a:solidFill>
              <a:effectLst/>
              <a:uFillTx/>
              <a:latin typeface="Helvetica" pitchFamily="2" charset="0"/>
              <a:sym typeface="Helvetica Light"/>
            </a:endParaRPr>
          </a:p>
        </p:txBody>
      </p:sp>
      <p:sp>
        <p:nvSpPr>
          <p:cNvPr id="182" name="TextBox 181">
            <a:extLst>
              <a:ext uri="{FF2B5EF4-FFF2-40B4-BE49-F238E27FC236}">
                <a16:creationId xmlns:a16="http://schemas.microsoft.com/office/drawing/2014/main" id="{0BA7688E-2A9F-A64A-AF3D-BAC716C44E69}"/>
              </a:ext>
            </a:extLst>
          </p:cNvPr>
          <p:cNvSpPr txBox="1"/>
          <p:nvPr/>
        </p:nvSpPr>
        <p:spPr>
          <a:xfrm>
            <a:off x="1251775" y="4089491"/>
            <a:ext cx="6640450" cy="369332"/>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Cannot afford preloading</a:t>
            </a:r>
            <a:r>
              <a:rPr lang="zh-CN" altLang="en-US" sz="1800" dirty="0">
                <a:latin typeface="Helvetica" pitchFamily="2" charset="0"/>
              </a:rPr>
              <a:t> </a:t>
            </a:r>
            <a:r>
              <a:rPr lang="en-US" altLang="zh-CN" sz="1800" dirty="0">
                <a:latin typeface="Helvetica" pitchFamily="2" charset="0"/>
              </a:rPr>
              <a:t>all possible mitigation modules.</a:t>
            </a:r>
          </a:p>
        </p:txBody>
      </p:sp>
    </p:spTree>
    <p:extLst>
      <p:ext uri="{BB962C8B-B14F-4D97-AF65-F5344CB8AC3E}">
        <p14:creationId xmlns:p14="http://schemas.microsoft.com/office/powerpoint/2010/main" val="1125639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dissolve">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13</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Switch-Optimized Mitigation Library</a:t>
            </a:r>
            <a:endParaRPr lang="en" sz="2400" b="1" dirty="0">
              <a:solidFill>
                <a:srgbClr val="036EB7"/>
              </a:solidFill>
              <a:latin typeface="Helvetica" pitchFamily="2" charset="0"/>
              <a:cs typeface="Arial Hebrew" pitchFamily="2" charset="-79"/>
            </a:endParaRPr>
          </a:p>
        </p:txBody>
      </p:sp>
      <p:sp>
        <p:nvSpPr>
          <p:cNvPr id="15" name="Rectangle 14">
            <a:extLst>
              <a:ext uri="{FF2B5EF4-FFF2-40B4-BE49-F238E27FC236}">
                <a16:creationId xmlns:a16="http://schemas.microsoft.com/office/drawing/2014/main" id="{E17F6A66-63D1-7249-9539-D9BF5D917188}"/>
              </a:ext>
            </a:extLst>
          </p:cNvPr>
          <p:cNvSpPr/>
          <p:nvPr/>
        </p:nvSpPr>
        <p:spPr>
          <a:xfrm>
            <a:off x="248483" y="1191637"/>
            <a:ext cx="2267461" cy="1850796"/>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BC24AA43-3CC9-3C43-A419-F563919D98D5}"/>
              </a:ext>
            </a:extLst>
          </p:cNvPr>
          <p:cNvSpPr txBox="1"/>
          <p:nvPr/>
        </p:nvSpPr>
        <p:spPr>
          <a:xfrm>
            <a:off x="131870" y="3269395"/>
            <a:ext cx="250068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dirty="0">
                <a:latin typeface="Helvetica" pitchFamily="2" charset="0"/>
              </a:rPr>
              <a:t>Best-practice mitigation</a:t>
            </a:r>
            <a:endParaRPr kumimoji="0" lang="en-US" sz="1800" b="0" i="0" u="none" strike="noStrike" cap="none" spc="0" normalizeH="0" baseline="0" dirty="0">
              <a:ln>
                <a:noFill/>
              </a:ln>
              <a:solidFill>
                <a:srgbClr val="000000"/>
              </a:solidFill>
              <a:effectLst/>
              <a:uFillTx/>
              <a:latin typeface="Helvetica" pitchFamily="2" charset="0"/>
              <a:sym typeface="Helvetica Light"/>
            </a:endParaRPr>
          </a:p>
        </p:txBody>
      </p:sp>
      <p:sp>
        <p:nvSpPr>
          <p:cNvPr id="17" name="TextBox 16">
            <a:extLst>
              <a:ext uri="{FF2B5EF4-FFF2-40B4-BE49-F238E27FC236}">
                <a16:creationId xmlns:a16="http://schemas.microsoft.com/office/drawing/2014/main" id="{C165AC41-194E-AF46-97DD-FC32ADD8CA9C}"/>
              </a:ext>
            </a:extLst>
          </p:cNvPr>
          <p:cNvSpPr txBox="1"/>
          <p:nvPr/>
        </p:nvSpPr>
        <p:spPr>
          <a:xfrm>
            <a:off x="479093" y="1191637"/>
            <a:ext cx="203685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600" dirty="0">
                <a:solidFill>
                  <a:srgbClr val="0070C0"/>
                </a:solidFill>
                <a:latin typeface="Helvetica" pitchFamily="2" charset="0"/>
              </a:rPr>
              <a:t>SYN Cookie/proxy </a:t>
            </a:r>
            <a:r>
              <a:rPr lang="en-US" sz="1200" dirty="0">
                <a:latin typeface="Helvetica" pitchFamily="2" charset="0"/>
              </a:rPr>
              <a:t>[BSDC’02, RFC4987]</a:t>
            </a:r>
          </a:p>
          <a:p>
            <a:pPr algn="l" defTabSz="825500"/>
            <a:r>
              <a:rPr lang="en-US" sz="1600" dirty="0">
                <a:solidFill>
                  <a:srgbClr val="0070C0"/>
                </a:solidFill>
                <a:latin typeface="Helvetica" pitchFamily="2" charset="0"/>
              </a:rPr>
              <a:t>Block-List</a:t>
            </a:r>
            <a:r>
              <a:rPr lang="en-US" sz="1600" dirty="0">
                <a:latin typeface="Helvetica" pitchFamily="2" charset="0"/>
              </a:rPr>
              <a:t> </a:t>
            </a:r>
            <a:r>
              <a:rPr lang="en-US" sz="1200" dirty="0">
                <a:latin typeface="Helvetica" pitchFamily="2" charset="0"/>
              </a:rPr>
              <a:t>[WDFIA’07]</a:t>
            </a:r>
          </a:p>
          <a:p>
            <a:pPr algn="l" defTabSz="825500"/>
            <a:r>
              <a:rPr lang="en-US" sz="1600" dirty="0">
                <a:solidFill>
                  <a:srgbClr val="0070C0"/>
                </a:solidFill>
                <a:latin typeface="Helvetica" pitchFamily="2" charset="0"/>
              </a:rPr>
              <a:t>Allow-List</a:t>
            </a:r>
            <a:r>
              <a:rPr lang="en-US" sz="1600" dirty="0">
                <a:latin typeface="Helvetica" pitchFamily="2" charset="0"/>
              </a:rPr>
              <a:t> </a:t>
            </a:r>
            <a:r>
              <a:rPr lang="en-US" sz="1200" dirty="0">
                <a:latin typeface="Helvetica" pitchFamily="2" charset="0"/>
              </a:rPr>
              <a:t>[WDFIA’07]</a:t>
            </a:r>
          </a:p>
          <a:p>
            <a:pPr algn="l" defTabSz="825500"/>
            <a:r>
              <a:rPr lang="en-US" sz="1600" dirty="0">
                <a:solidFill>
                  <a:srgbClr val="0070C0"/>
                </a:solidFill>
                <a:latin typeface="Helvetica" pitchFamily="2" charset="0"/>
              </a:rPr>
              <a:t>ICMP block</a:t>
            </a:r>
          </a:p>
          <a:p>
            <a:pPr algn="l" defTabSz="825500"/>
            <a:r>
              <a:rPr lang="en-US" sz="1600" dirty="0">
                <a:solidFill>
                  <a:srgbClr val="0070C0"/>
                </a:solidFill>
                <a:latin typeface="Helvetica" pitchFamily="2" charset="0"/>
              </a:rPr>
              <a:t>DNS filter</a:t>
            </a:r>
          </a:p>
          <a:p>
            <a:pPr algn="l" defTabSz="825500"/>
            <a:r>
              <a:rPr kumimoji="0" lang="en-US" sz="1600" b="1" i="0" u="none" strike="noStrike" cap="none" spc="0" normalizeH="0" baseline="0" dirty="0">
                <a:ln>
                  <a:noFill/>
                </a:ln>
                <a:solidFill>
                  <a:srgbClr val="000000"/>
                </a:solidFill>
                <a:effectLst/>
                <a:uFillTx/>
                <a:latin typeface="Helvetica" pitchFamily="2" charset="0"/>
                <a:sym typeface="Helvetica Light"/>
              </a:rPr>
              <a:t>…</a:t>
            </a:r>
          </a:p>
        </p:txBody>
      </p:sp>
      <p:cxnSp>
        <p:nvCxnSpPr>
          <p:cNvPr id="18" name="直线连接符 12">
            <a:extLst>
              <a:ext uri="{FF2B5EF4-FFF2-40B4-BE49-F238E27FC236}">
                <a16:creationId xmlns:a16="http://schemas.microsoft.com/office/drawing/2014/main" id="{0D70967E-DA9E-C54F-9E70-BEBD5AF7B0EE}"/>
              </a:ext>
            </a:extLst>
          </p:cNvPr>
          <p:cNvCxnSpPr>
            <a:cxnSpLocks/>
          </p:cNvCxnSpPr>
          <p:nvPr/>
        </p:nvCxnSpPr>
        <p:spPr>
          <a:xfrm>
            <a:off x="2544225" y="2135741"/>
            <a:ext cx="783437" cy="0"/>
          </a:xfrm>
          <a:prstGeom prst="line">
            <a:avLst/>
          </a:prstGeom>
          <a:ln w="1524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9EDC1BE-A923-2B47-A7D8-418A4EB61B1A}"/>
              </a:ext>
            </a:extLst>
          </p:cNvPr>
          <p:cNvSpPr txBox="1"/>
          <p:nvPr/>
        </p:nvSpPr>
        <p:spPr>
          <a:xfrm>
            <a:off x="3449543" y="3273277"/>
            <a:ext cx="25391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dirty="0">
                <a:latin typeface="Helvetica" pitchFamily="2" charset="0"/>
              </a:rPr>
              <a:t>Switch-optimized library</a:t>
            </a:r>
            <a:endParaRPr kumimoji="0" lang="en-US" sz="1800" b="0" i="0" u="none" strike="noStrike" cap="none" spc="0" normalizeH="0" baseline="0" dirty="0">
              <a:ln>
                <a:noFill/>
              </a:ln>
              <a:solidFill>
                <a:srgbClr val="000000"/>
              </a:solidFill>
              <a:effectLst/>
              <a:uFillTx/>
              <a:latin typeface="Helvetica" pitchFamily="2" charset="0"/>
              <a:sym typeface="Helvetica Light"/>
            </a:endParaRPr>
          </a:p>
        </p:txBody>
      </p:sp>
      <p:sp>
        <p:nvSpPr>
          <p:cNvPr id="23" name="TextBox 22">
            <a:extLst>
              <a:ext uri="{FF2B5EF4-FFF2-40B4-BE49-F238E27FC236}">
                <a16:creationId xmlns:a16="http://schemas.microsoft.com/office/drawing/2014/main" id="{8F987BA4-5C39-F04E-9936-EE7FADF816C5}"/>
              </a:ext>
            </a:extLst>
          </p:cNvPr>
          <p:cNvSpPr txBox="1"/>
          <p:nvPr/>
        </p:nvSpPr>
        <p:spPr>
          <a:xfrm>
            <a:off x="3578861" y="1260263"/>
            <a:ext cx="2280523"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kumimoji="0" lang="en-US" sz="1600" b="1" i="0" u="none" strike="noStrike" cap="none" spc="0" normalizeH="0" baseline="0" dirty="0">
                <a:ln>
                  <a:noFill/>
                </a:ln>
                <a:effectLst/>
                <a:uFillTx/>
                <a:latin typeface="Helvetica" pitchFamily="2" charset="0"/>
                <a:sym typeface="Helvetica Light"/>
              </a:rPr>
              <a:t>Sketches</a:t>
            </a:r>
          </a:p>
          <a:p>
            <a:pPr marR="0" algn="l" defTabSz="825500" rtl="0" fontAlgn="auto" latinLnBrk="0" hangingPunct="0">
              <a:lnSpc>
                <a:spcPct val="100000"/>
              </a:lnSpc>
              <a:spcBef>
                <a:spcPts val="0"/>
              </a:spcBef>
              <a:spcAft>
                <a:spcPts val="0"/>
              </a:spcAft>
              <a:buClrTx/>
              <a:buSzTx/>
              <a:tabLst/>
            </a:pPr>
            <a:r>
              <a:rPr lang="en-US" sz="1600" b="1" dirty="0">
                <a:latin typeface="Helvetica" pitchFamily="2" charset="0"/>
              </a:rPr>
              <a:t>Bloom filters</a:t>
            </a:r>
            <a:endParaRPr kumimoji="0" lang="en-US" sz="1600" b="1" i="0" u="none" strike="noStrike" cap="none" spc="0" normalizeH="0" baseline="0" dirty="0">
              <a:ln>
                <a:noFill/>
              </a:ln>
              <a:effectLst/>
              <a:uFillTx/>
              <a:latin typeface="Helvetica" pitchFamily="2" charset="0"/>
              <a:sym typeface="Helvetica Light"/>
            </a:endParaRPr>
          </a:p>
          <a:p>
            <a:pPr marR="0" algn="l" defTabSz="825500" rtl="0" fontAlgn="auto" latinLnBrk="0" hangingPunct="0">
              <a:lnSpc>
                <a:spcPct val="100000"/>
              </a:lnSpc>
              <a:spcBef>
                <a:spcPts val="0"/>
              </a:spcBef>
              <a:spcAft>
                <a:spcPts val="0"/>
              </a:spcAft>
              <a:buClrTx/>
              <a:buSzTx/>
              <a:tabLst/>
            </a:pPr>
            <a:r>
              <a:rPr kumimoji="0" lang="en-US" sz="1600" b="1" i="0" u="none" strike="noStrike" cap="none" spc="0" normalizeH="0" baseline="0" dirty="0">
                <a:ln>
                  <a:noFill/>
                </a:ln>
                <a:effectLst/>
                <a:uFillTx/>
                <a:latin typeface="Helvetica" pitchFamily="2" charset="0"/>
                <a:sym typeface="Helvetica Light"/>
              </a:rPr>
              <a:t>Counting bloom filters</a:t>
            </a:r>
          </a:p>
          <a:p>
            <a:pPr algn="l" defTabSz="825500"/>
            <a:r>
              <a:rPr lang="en-US" sz="1600" b="1" dirty="0">
                <a:latin typeface="Helvetica" pitchFamily="2" charset="0"/>
              </a:rPr>
              <a:t>SYN Proxy with filters</a:t>
            </a:r>
          </a:p>
          <a:p>
            <a:pPr algn="l" defTabSz="825500"/>
            <a:r>
              <a:rPr lang="en-US" sz="1600" b="1" dirty="0">
                <a:latin typeface="Helvetica" pitchFamily="2" charset="0"/>
              </a:rPr>
              <a:t>Exact-match table</a:t>
            </a:r>
          </a:p>
          <a:p>
            <a:pPr algn="l" defTabSz="825500"/>
            <a:r>
              <a:rPr lang="en-US" sz="1600" b="1" dirty="0">
                <a:latin typeface="Helvetica" pitchFamily="2" charset="0"/>
              </a:rPr>
              <a:t>Rater limiter</a:t>
            </a:r>
          </a:p>
          <a:p>
            <a:pPr algn="l" defTabSz="825500"/>
            <a:r>
              <a:rPr kumimoji="0" lang="en-US" sz="1600" b="1" i="0" u="none" strike="noStrike" cap="none" spc="0" normalizeH="0" baseline="0" dirty="0">
                <a:ln>
                  <a:noFill/>
                </a:ln>
                <a:effectLst/>
                <a:uFillTx/>
                <a:latin typeface="Helvetica" pitchFamily="2" charset="0"/>
                <a:sym typeface="Helvetica Light"/>
              </a:rPr>
              <a:t>…</a:t>
            </a:r>
          </a:p>
          <a:p>
            <a:pPr marR="0" algn="l" defTabSz="825500" rtl="0" fontAlgn="auto" latinLnBrk="0" hangingPunct="0">
              <a:lnSpc>
                <a:spcPct val="100000"/>
              </a:lnSpc>
              <a:spcBef>
                <a:spcPts val="0"/>
              </a:spcBef>
              <a:spcAft>
                <a:spcPts val="0"/>
              </a:spcAft>
              <a:buClrTx/>
              <a:buSzTx/>
              <a:tabLst/>
            </a:pPr>
            <a:endParaRPr kumimoji="0" lang="en-US" sz="1600" b="1" i="0" u="none" strike="noStrike" cap="none" spc="0" normalizeH="0" baseline="0" dirty="0">
              <a:ln>
                <a:noFill/>
              </a:ln>
              <a:effectLst/>
              <a:uFillTx/>
              <a:latin typeface="Helvetica" pitchFamily="2" charset="0"/>
              <a:sym typeface="Helvetica Light"/>
            </a:endParaRPr>
          </a:p>
        </p:txBody>
      </p:sp>
      <p:cxnSp>
        <p:nvCxnSpPr>
          <p:cNvPr id="27" name="直线连接符 12">
            <a:extLst>
              <a:ext uri="{FF2B5EF4-FFF2-40B4-BE49-F238E27FC236}">
                <a16:creationId xmlns:a16="http://schemas.microsoft.com/office/drawing/2014/main" id="{C80AC6B7-6672-2049-9D25-7AC6FDDA2A6F}"/>
              </a:ext>
            </a:extLst>
          </p:cNvPr>
          <p:cNvCxnSpPr>
            <a:cxnSpLocks/>
          </p:cNvCxnSpPr>
          <p:nvPr/>
        </p:nvCxnSpPr>
        <p:spPr>
          <a:xfrm>
            <a:off x="5791449" y="2135741"/>
            <a:ext cx="720004" cy="0"/>
          </a:xfrm>
          <a:prstGeom prst="line">
            <a:avLst/>
          </a:prstGeom>
          <a:ln w="1524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D1BC56-E6BC-7F4C-9301-16A531A6993E}"/>
              </a:ext>
            </a:extLst>
          </p:cNvPr>
          <p:cNvSpPr txBox="1"/>
          <p:nvPr/>
        </p:nvSpPr>
        <p:spPr>
          <a:xfrm>
            <a:off x="1916027" y="3940640"/>
            <a:ext cx="5154849" cy="923330"/>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Preserve O(10 Million) legitimate connections </a:t>
            </a:r>
          </a:p>
          <a:p>
            <a:pPr algn="l"/>
            <a:r>
              <a:rPr lang="en-US" sz="1800" dirty="0">
                <a:latin typeface="Helvetica" pitchFamily="2" charset="0"/>
              </a:rPr>
              <a:t>     with O(10 MB) on-switch memory.</a:t>
            </a:r>
          </a:p>
          <a:p>
            <a:pPr marL="285750" indent="-285750" algn="l">
              <a:buFont typeface="Arial" panose="020B0604020202020204" pitchFamily="34" charset="0"/>
              <a:buChar char="•"/>
            </a:pPr>
            <a:r>
              <a:rPr lang="en-US" sz="1800" dirty="0">
                <a:latin typeface="Helvetica" pitchFamily="2" charset="0"/>
              </a:rPr>
              <a:t>Support mitigation strategies on 21 attacks.</a:t>
            </a:r>
          </a:p>
        </p:txBody>
      </p:sp>
      <p:pic>
        <p:nvPicPr>
          <p:cNvPr id="4" name="Picture 3">
            <a:extLst>
              <a:ext uri="{FF2B5EF4-FFF2-40B4-BE49-F238E27FC236}">
                <a16:creationId xmlns:a16="http://schemas.microsoft.com/office/drawing/2014/main" id="{CF3696CE-8DA9-FD45-9A7E-6FDEB26904A3}"/>
              </a:ext>
            </a:extLst>
          </p:cNvPr>
          <p:cNvPicPr>
            <a:picLocks noChangeAspect="1"/>
          </p:cNvPicPr>
          <p:nvPr/>
        </p:nvPicPr>
        <p:blipFill>
          <a:blip r:embed="rId4"/>
          <a:stretch>
            <a:fillRect/>
          </a:stretch>
        </p:blipFill>
        <p:spPr>
          <a:xfrm>
            <a:off x="6485573" y="1125413"/>
            <a:ext cx="2539157" cy="2140048"/>
          </a:xfrm>
          <a:prstGeom prst="rect">
            <a:avLst/>
          </a:prstGeom>
        </p:spPr>
      </p:pic>
      <p:sp>
        <p:nvSpPr>
          <p:cNvPr id="19" name="TextBox 18">
            <a:extLst>
              <a:ext uri="{FF2B5EF4-FFF2-40B4-BE49-F238E27FC236}">
                <a16:creationId xmlns:a16="http://schemas.microsoft.com/office/drawing/2014/main" id="{B85F5E53-2BDB-7F47-AE4D-DFCF6BF72531}"/>
              </a:ext>
            </a:extLst>
          </p:cNvPr>
          <p:cNvSpPr txBox="1"/>
          <p:nvPr/>
        </p:nvSpPr>
        <p:spPr>
          <a:xfrm>
            <a:off x="7005313" y="3273277"/>
            <a:ext cx="152605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dirty="0">
                <a:latin typeface="Helvetica" pitchFamily="2" charset="0"/>
              </a:rPr>
              <a:t>Mitigation API</a:t>
            </a:r>
            <a:endParaRPr kumimoji="0" lang="en-US" sz="18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2735838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1"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14</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Switch-Native SYN Proxy</a:t>
            </a:r>
            <a:endParaRPr lang="en" sz="2400" b="1" dirty="0">
              <a:solidFill>
                <a:srgbClr val="036EB7"/>
              </a:solidFill>
              <a:latin typeface="Helvetica" pitchFamily="2" charset="0"/>
              <a:cs typeface="Arial Hebrew" pitchFamily="2" charset="-79"/>
            </a:endParaRPr>
          </a:p>
        </p:txBody>
      </p:sp>
      <p:grpSp>
        <p:nvGrpSpPr>
          <p:cNvPr id="6" name="Group 5">
            <a:extLst>
              <a:ext uri="{FF2B5EF4-FFF2-40B4-BE49-F238E27FC236}">
                <a16:creationId xmlns:a16="http://schemas.microsoft.com/office/drawing/2014/main" id="{3DECB3F1-50FE-3F45-914C-4288662B8640}"/>
              </a:ext>
            </a:extLst>
          </p:cNvPr>
          <p:cNvGrpSpPr/>
          <p:nvPr/>
        </p:nvGrpSpPr>
        <p:grpSpPr>
          <a:xfrm>
            <a:off x="267471" y="964116"/>
            <a:ext cx="3975611" cy="3485426"/>
            <a:chOff x="4630550" y="1831387"/>
            <a:chExt cx="3253682" cy="3283488"/>
          </a:xfrm>
        </p:grpSpPr>
        <p:sp>
          <p:nvSpPr>
            <p:cNvPr id="7" name="Google Shape;314;p46">
              <a:extLst>
                <a:ext uri="{FF2B5EF4-FFF2-40B4-BE49-F238E27FC236}">
                  <a16:creationId xmlns:a16="http://schemas.microsoft.com/office/drawing/2014/main" id="{A4A8421F-E762-1A42-8806-B3E68299DB66}"/>
                </a:ext>
              </a:extLst>
            </p:cNvPr>
            <p:cNvSpPr/>
            <p:nvPr/>
          </p:nvSpPr>
          <p:spPr>
            <a:xfrm flipH="1">
              <a:off x="4902709" y="2203208"/>
              <a:ext cx="2011" cy="2875389"/>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316;p46">
              <a:extLst>
                <a:ext uri="{FF2B5EF4-FFF2-40B4-BE49-F238E27FC236}">
                  <a16:creationId xmlns:a16="http://schemas.microsoft.com/office/drawing/2014/main" id="{8FFB2417-BA79-8944-9D71-AFD619BFFEDA}"/>
                </a:ext>
              </a:extLst>
            </p:cNvPr>
            <p:cNvSpPr/>
            <p:nvPr/>
          </p:nvSpPr>
          <p:spPr>
            <a:xfrm>
              <a:off x="7585102" y="2239486"/>
              <a:ext cx="19138" cy="2875389"/>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Google Shape;317;p46">
              <a:extLst>
                <a:ext uri="{FF2B5EF4-FFF2-40B4-BE49-F238E27FC236}">
                  <a16:creationId xmlns:a16="http://schemas.microsoft.com/office/drawing/2014/main" id="{244D7750-D30A-9146-AEE4-DD750C1A38F5}"/>
                </a:ext>
              </a:extLst>
            </p:cNvPr>
            <p:cNvSpPr txBox="1"/>
            <p:nvPr/>
          </p:nvSpPr>
          <p:spPr>
            <a:xfrm>
              <a:off x="4630550" y="1867478"/>
              <a:ext cx="771731" cy="317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2300">
                  <a:latin typeface="Calibri"/>
                  <a:ea typeface="Calibri"/>
                  <a:cs typeface="Calibri"/>
                  <a:sym typeface="Calibri"/>
                </a:defRPr>
              </a:lvl1pPr>
            </a:lstStyle>
            <a:p>
              <a:r>
                <a:rPr sz="1617" dirty="0">
                  <a:latin typeface="Helvetica Neue" panose="02000503000000020004" pitchFamily="2" charset="0"/>
                  <a:ea typeface="Helvetica Neue" panose="02000503000000020004" pitchFamily="2" charset="0"/>
                  <a:cs typeface="Helvetica Neue" panose="02000503000000020004" pitchFamily="2" charset="0"/>
                </a:rPr>
                <a:t>Client</a:t>
              </a:r>
            </a:p>
          </p:txBody>
        </p:sp>
        <p:sp>
          <p:nvSpPr>
            <p:cNvPr id="10" name="Google Shape;318;p46">
              <a:extLst>
                <a:ext uri="{FF2B5EF4-FFF2-40B4-BE49-F238E27FC236}">
                  <a16:creationId xmlns:a16="http://schemas.microsoft.com/office/drawing/2014/main" id="{C456F29A-8360-9C4C-99BE-BD4C4D717688}"/>
                </a:ext>
              </a:extLst>
            </p:cNvPr>
            <p:cNvSpPr txBox="1"/>
            <p:nvPr/>
          </p:nvSpPr>
          <p:spPr>
            <a:xfrm>
              <a:off x="5586004" y="1831387"/>
              <a:ext cx="1299545" cy="210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2300">
                  <a:latin typeface="Calibri"/>
                  <a:ea typeface="Calibri"/>
                  <a:cs typeface="Calibri"/>
                  <a:sym typeface="Calibri"/>
                </a:defRPr>
              </a:lvl1pPr>
            </a:lstStyle>
            <a:p>
              <a:pPr algn="ctr"/>
              <a:r>
                <a:rPr lang="en-US" sz="1617"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SYN </a:t>
              </a:r>
              <a:r>
                <a:rPr lang="en-US" altLang="zh-CN" sz="1617"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Proxy</a:t>
              </a:r>
              <a:endParaRPr lang="en-US" sz="1617"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319;p46">
              <a:extLst>
                <a:ext uri="{FF2B5EF4-FFF2-40B4-BE49-F238E27FC236}">
                  <a16:creationId xmlns:a16="http://schemas.microsoft.com/office/drawing/2014/main" id="{5296BE7A-0A08-BB48-95E9-57E5D2B7A9BF}"/>
                </a:ext>
              </a:extLst>
            </p:cNvPr>
            <p:cNvSpPr txBox="1"/>
            <p:nvPr/>
          </p:nvSpPr>
          <p:spPr>
            <a:xfrm>
              <a:off x="7097686" y="1863018"/>
              <a:ext cx="786546" cy="300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2300">
                  <a:latin typeface="Calibri"/>
                  <a:ea typeface="Calibri"/>
                  <a:cs typeface="Calibri"/>
                  <a:sym typeface="Calibri"/>
                </a:defRPr>
              </a:lvl1pPr>
            </a:lstStyle>
            <a:p>
              <a:pPr algn="ctr"/>
              <a:r>
                <a:rPr sz="1617" dirty="0">
                  <a:latin typeface="Helvetica Neue" panose="02000503000000020004" pitchFamily="2" charset="0"/>
                  <a:ea typeface="Helvetica Neue" panose="02000503000000020004" pitchFamily="2" charset="0"/>
                  <a:cs typeface="Helvetica Neue" panose="02000503000000020004" pitchFamily="2" charset="0"/>
                </a:rPr>
                <a:t>Server</a:t>
              </a:r>
            </a:p>
          </p:txBody>
        </p:sp>
        <p:sp>
          <p:nvSpPr>
            <p:cNvPr id="12" name="Google Shape;320;p46">
              <a:extLst>
                <a:ext uri="{FF2B5EF4-FFF2-40B4-BE49-F238E27FC236}">
                  <a16:creationId xmlns:a16="http://schemas.microsoft.com/office/drawing/2014/main" id="{386EEF00-F552-CA4A-B040-DD8DB736B40F}"/>
                </a:ext>
              </a:extLst>
            </p:cNvPr>
            <p:cNvSpPr/>
            <p:nvPr/>
          </p:nvSpPr>
          <p:spPr>
            <a:xfrm>
              <a:off x="4927732" y="2309932"/>
              <a:ext cx="1325992" cy="355237"/>
            </a:xfrm>
            <a:prstGeom prst="line">
              <a:avLst/>
            </a:prstGeom>
            <a:ln w="34925">
              <a:solidFill>
                <a:srgbClr val="FF9900"/>
              </a:solidFill>
              <a:miter/>
              <a:tailEnd type="stealth"/>
            </a:ln>
          </p:spPr>
          <p:txBody>
            <a:bodyPr lIns="35719" tIns="35719" rIns="35719" bIns="35719" anchor="ctr"/>
            <a:lstStyle/>
            <a:p>
              <a:pPr>
                <a:defRPr sz="1600" cap="all" spc="32">
                  <a:latin typeface="+mn-lt"/>
                  <a:ea typeface="+mn-ea"/>
                  <a:cs typeface="+mn-cs"/>
                  <a:sym typeface="Futura"/>
                </a:defRPr>
              </a:pPr>
              <a:endParaRPr sz="11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Google Shape;321;p46">
              <a:extLst>
                <a:ext uri="{FF2B5EF4-FFF2-40B4-BE49-F238E27FC236}">
                  <a16:creationId xmlns:a16="http://schemas.microsoft.com/office/drawing/2014/main" id="{21739DF7-B13C-EC4D-A51C-07C8FDCCACED}"/>
                </a:ext>
              </a:extLst>
            </p:cNvPr>
            <p:cNvSpPr/>
            <p:nvPr/>
          </p:nvSpPr>
          <p:spPr>
            <a:xfrm flipH="1">
              <a:off x="4906098" y="2692345"/>
              <a:ext cx="1356921" cy="633299"/>
            </a:xfrm>
            <a:prstGeom prst="line">
              <a:avLst/>
            </a:prstGeom>
            <a:ln w="38100">
              <a:solidFill>
                <a:srgbClr val="FF9900"/>
              </a:solidFill>
              <a:miter/>
              <a:tailEnd type="stealth"/>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Google Shape;327;p46">
              <a:extLst>
                <a:ext uri="{FF2B5EF4-FFF2-40B4-BE49-F238E27FC236}">
                  <a16:creationId xmlns:a16="http://schemas.microsoft.com/office/drawing/2014/main" id="{494C6725-2782-644A-832B-1ABC31A14FCA}"/>
                </a:ext>
              </a:extLst>
            </p:cNvPr>
            <p:cNvSpPr txBox="1"/>
            <p:nvPr/>
          </p:nvSpPr>
          <p:spPr>
            <a:xfrm>
              <a:off x="5081958" y="2186678"/>
              <a:ext cx="851550" cy="282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p>
          </p:txBody>
        </p:sp>
        <p:sp>
          <p:nvSpPr>
            <p:cNvPr id="15" name="Google Shape;328;p46">
              <a:extLst>
                <a:ext uri="{FF2B5EF4-FFF2-40B4-BE49-F238E27FC236}">
                  <a16:creationId xmlns:a16="http://schemas.microsoft.com/office/drawing/2014/main" id="{67785DF8-F40D-9E40-B44A-A7E9F12BC17E}"/>
                </a:ext>
              </a:extLst>
            </p:cNvPr>
            <p:cNvSpPr txBox="1"/>
            <p:nvPr/>
          </p:nvSpPr>
          <p:spPr>
            <a:xfrm>
              <a:off x="4728188" y="2625841"/>
              <a:ext cx="1147990" cy="509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SYN-ACK </a:t>
              </a:r>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w/</a:t>
              </a:r>
              <a:r>
                <a:rPr sz="1400" b="0" dirty="0">
                  <a:latin typeface="Helvetica Neue" panose="02000503000000020004" pitchFamily="2" charset="0"/>
                  <a:ea typeface="Helvetica Neue" panose="02000503000000020004" pitchFamily="2" charset="0"/>
                  <a:cs typeface="Helvetica Neue" panose="02000503000000020004" pitchFamily="2" charset="0"/>
                </a:rPr>
                <a:t> cookie</a:t>
              </a:r>
            </a:p>
          </p:txBody>
        </p:sp>
        <p:sp>
          <p:nvSpPr>
            <p:cNvPr id="16" name="Google Shape;329;p46">
              <a:extLst>
                <a:ext uri="{FF2B5EF4-FFF2-40B4-BE49-F238E27FC236}">
                  <a16:creationId xmlns:a16="http://schemas.microsoft.com/office/drawing/2014/main" id="{C5F5C28F-F0C2-A341-8785-0EFD9F704582}"/>
                </a:ext>
              </a:extLst>
            </p:cNvPr>
            <p:cNvSpPr txBox="1"/>
            <p:nvPr/>
          </p:nvSpPr>
          <p:spPr>
            <a:xfrm>
              <a:off x="4974017" y="3615981"/>
              <a:ext cx="1039889" cy="509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ACK </a:t>
              </a:r>
              <a:r>
                <a:rPr lang="en-US" sz="1400" b="0" dirty="0">
                  <a:latin typeface="Helvetica Neue" panose="02000503000000020004" pitchFamily="2" charset="0"/>
                  <a:ea typeface="Helvetica Neue" panose="02000503000000020004" pitchFamily="2" charset="0"/>
                  <a:cs typeface="Helvetica Neue" panose="02000503000000020004" pitchFamily="2" charset="0"/>
                </a:rPr>
                <a:t>w/</a:t>
              </a:r>
              <a:r>
                <a:rPr sz="1400" b="0" dirty="0">
                  <a:latin typeface="Helvetica Neue" panose="02000503000000020004" pitchFamily="2" charset="0"/>
                  <a:ea typeface="Helvetica Neue" panose="02000503000000020004" pitchFamily="2" charset="0"/>
                  <a:cs typeface="Helvetica Neue" panose="02000503000000020004" pitchFamily="2" charset="0"/>
                </a:rPr>
                <a:t> cookie+1</a:t>
              </a:r>
            </a:p>
          </p:txBody>
        </p:sp>
        <p:sp>
          <p:nvSpPr>
            <p:cNvPr id="17" name="Google Shape;331;p46">
              <a:extLst>
                <a:ext uri="{FF2B5EF4-FFF2-40B4-BE49-F238E27FC236}">
                  <a16:creationId xmlns:a16="http://schemas.microsoft.com/office/drawing/2014/main" id="{9C3D4D3A-34DE-D54E-A141-327AA8DAA630}"/>
                </a:ext>
              </a:extLst>
            </p:cNvPr>
            <p:cNvSpPr txBox="1"/>
            <p:nvPr/>
          </p:nvSpPr>
          <p:spPr>
            <a:xfrm>
              <a:off x="6443433" y="4055801"/>
              <a:ext cx="884232" cy="282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r>
                <a:rPr lang="en-US" sz="1400" b="0" dirty="0">
                  <a:latin typeface="Helvetica Neue" panose="02000503000000020004" pitchFamily="2" charset="0"/>
                  <a:ea typeface="Helvetica Neue" panose="02000503000000020004" pitchFamily="2" charset="0"/>
                  <a:cs typeface="Helvetica Neue" panose="02000503000000020004" pitchFamily="2" charset="0"/>
                </a:rPr>
                <a:t>-</a:t>
              </a:r>
              <a:r>
                <a:rPr sz="1400" b="0" dirty="0">
                  <a:latin typeface="Helvetica Neue" panose="02000503000000020004" pitchFamily="2" charset="0"/>
                  <a:ea typeface="Helvetica Neue" panose="02000503000000020004" pitchFamily="2" charset="0"/>
                  <a:cs typeface="Helvetica Neue" panose="02000503000000020004" pitchFamily="2" charset="0"/>
                </a:rPr>
                <a:t>ACK</a:t>
              </a:r>
            </a:p>
          </p:txBody>
        </p:sp>
        <p:sp>
          <p:nvSpPr>
            <p:cNvPr id="18" name="Google Shape;327;p46">
              <a:extLst>
                <a:ext uri="{FF2B5EF4-FFF2-40B4-BE49-F238E27FC236}">
                  <a16:creationId xmlns:a16="http://schemas.microsoft.com/office/drawing/2014/main" id="{DFF10C97-B5F4-0347-9F72-7586016CD89C}"/>
                </a:ext>
              </a:extLst>
            </p:cNvPr>
            <p:cNvSpPr txBox="1"/>
            <p:nvPr/>
          </p:nvSpPr>
          <p:spPr>
            <a:xfrm>
              <a:off x="6577025" y="3664615"/>
              <a:ext cx="446018" cy="282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p>
          </p:txBody>
        </p:sp>
        <p:sp>
          <p:nvSpPr>
            <p:cNvPr id="19" name="Google Shape;320;p46">
              <a:extLst>
                <a:ext uri="{FF2B5EF4-FFF2-40B4-BE49-F238E27FC236}">
                  <a16:creationId xmlns:a16="http://schemas.microsoft.com/office/drawing/2014/main" id="{50C048D4-A4EA-BE49-B421-83BB0A1E2764}"/>
                </a:ext>
              </a:extLst>
            </p:cNvPr>
            <p:cNvSpPr/>
            <p:nvPr/>
          </p:nvSpPr>
          <p:spPr>
            <a:xfrm>
              <a:off x="4940127" y="3370188"/>
              <a:ext cx="1295971" cy="397604"/>
            </a:xfrm>
            <a:prstGeom prst="line">
              <a:avLst/>
            </a:prstGeom>
            <a:ln w="38100">
              <a:solidFill>
                <a:srgbClr val="FF9900"/>
              </a:solidFill>
              <a:miter/>
              <a:tailEnd type="stealth"/>
            </a:ln>
          </p:spPr>
          <p:txBody>
            <a:bodyPr lIns="35719" tIns="35719" rIns="35719" bIns="35719" anchor="ctr"/>
            <a:lstStyle/>
            <a:p>
              <a:pPr>
                <a:defRPr sz="1600" cap="all" spc="32">
                  <a:latin typeface="+mn-lt"/>
                  <a:ea typeface="+mn-ea"/>
                  <a:cs typeface="+mn-cs"/>
                  <a:sym typeface="Futura"/>
                </a:defRPr>
              </a:pPr>
              <a:endParaRPr sz="11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Google Shape;321;p46">
              <a:extLst>
                <a:ext uri="{FF2B5EF4-FFF2-40B4-BE49-F238E27FC236}">
                  <a16:creationId xmlns:a16="http://schemas.microsoft.com/office/drawing/2014/main" id="{3AF7C22F-331D-EA4C-8F12-7933ACDDD6C7}"/>
                </a:ext>
              </a:extLst>
            </p:cNvPr>
            <p:cNvSpPr/>
            <p:nvPr/>
          </p:nvSpPr>
          <p:spPr>
            <a:xfrm flipH="1">
              <a:off x="6245725" y="4196879"/>
              <a:ext cx="1342154" cy="277125"/>
            </a:xfrm>
            <a:prstGeom prst="line">
              <a:avLst/>
            </a:prstGeom>
            <a:ln w="38100">
              <a:solidFill>
                <a:srgbClr val="FF9900"/>
              </a:solidFill>
              <a:miter/>
              <a:tailEnd type="stealth"/>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Google Shape;327;p46">
              <a:extLst>
                <a:ext uri="{FF2B5EF4-FFF2-40B4-BE49-F238E27FC236}">
                  <a16:creationId xmlns:a16="http://schemas.microsoft.com/office/drawing/2014/main" id="{6ECFE58B-3896-C148-8D25-58EF1F8DE2F2}"/>
                </a:ext>
              </a:extLst>
            </p:cNvPr>
            <p:cNvSpPr txBox="1"/>
            <p:nvPr/>
          </p:nvSpPr>
          <p:spPr>
            <a:xfrm>
              <a:off x="6647204" y="4434183"/>
              <a:ext cx="851550" cy="282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1800" b="1">
                  <a:latin typeface="Calibri"/>
                  <a:ea typeface="Calibri"/>
                  <a:cs typeface="Calibri"/>
                  <a:sym typeface="Calibri"/>
                </a:defRPr>
              </a:lvl1p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ACK</a:t>
              </a:r>
            </a:p>
          </p:txBody>
        </p:sp>
        <p:sp>
          <p:nvSpPr>
            <p:cNvPr id="22" name="Rounded Rectangular Callout 21">
              <a:extLst>
                <a:ext uri="{FF2B5EF4-FFF2-40B4-BE49-F238E27FC236}">
                  <a16:creationId xmlns:a16="http://schemas.microsoft.com/office/drawing/2014/main" id="{6D9486E1-128B-8445-B34E-3B1A7B47124A}"/>
                </a:ext>
              </a:extLst>
            </p:cNvPr>
            <p:cNvSpPr/>
            <p:nvPr/>
          </p:nvSpPr>
          <p:spPr>
            <a:xfrm>
              <a:off x="6386935" y="2184887"/>
              <a:ext cx="1178031" cy="550694"/>
            </a:xfrm>
            <a:prstGeom prst="wedgeRoundRectCallout">
              <a:avLst>
                <a:gd name="adj1" fmla="val -60778"/>
                <a:gd name="adj2" fmla="val 4190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SYN Cookie &amp; conn table</a:t>
              </a:r>
            </a:p>
          </p:txBody>
        </p:sp>
        <p:sp>
          <p:nvSpPr>
            <p:cNvPr id="23" name="Rounded Rectangular Callout 22">
              <a:extLst>
                <a:ext uri="{FF2B5EF4-FFF2-40B4-BE49-F238E27FC236}">
                  <a16:creationId xmlns:a16="http://schemas.microsoft.com/office/drawing/2014/main" id="{446D7E1F-6065-DF42-AD03-2219C81A1363}"/>
                </a:ext>
              </a:extLst>
            </p:cNvPr>
            <p:cNvSpPr/>
            <p:nvPr/>
          </p:nvSpPr>
          <p:spPr>
            <a:xfrm>
              <a:off x="6397651" y="3213974"/>
              <a:ext cx="1071718" cy="336154"/>
            </a:xfrm>
            <a:prstGeom prst="wedgeRoundRectCallout">
              <a:avLst>
                <a:gd name="adj1" fmla="val -61368"/>
                <a:gd name="adj2" fmla="val 11046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Verify cookie</a:t>
              </a:r>
            </a:p>
          </p:txBody>
        </p:sp>
        <p:sp>
          <p:nvSpPr>
            <p:cNvPr id="24" name="Google Shape;314;p46">
              <a:extLst>
                <a:ext uri="{FF2B5EF4-FFF2-40B4-BE49-F238E27FC236}">
                  <a16:creationId xmlns:a16="http://schemas.microsoft.com/office/drawing/2014/main" id="{56C131C0-1133-534B-80AD-83748F3866A5}"/>
                </a:ext>
              </a:extLst>
            </p:cNvPr>
            <p:cNvSpPr/>
            <p:nvPr/>
          </p:nvSpPr>
          <p:spPr>
            <a:xfrm flipH="1">
              <a:off x="6235059" y="2206135"/>
              <a:ext cx="1039" cy="2908740"/>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Google Shape;320;p46">
              <a:extLst>
                <a:ext uri="{FF2B5EF4-FFF2-40B4-BE49-F238E27FC236}">
                  <a16:creationId xmlns:a16="http://schemas.microsoft.com/office/drawing/2014/main" id="{60DF4DA0-C04C-074B-8A71-3BD5139EE647}"/>
                </a:ext>
              </a:extLst>
            </p:cNvPr>
            <p:cNvSpPr/>
            <p:nvPr/>
          </p:nvSpPr>
          <p:spPr>
            <a:xfrm>
              <a:off x="6290845" y="3787886"/>
              <a:ext cx="1284630" cy="369691"/>
            </a:xfrm>
            <a:prstGeom prst="line">
              <a:avLst/>
            </a:prstGeom>
            <a:ln w="38100">
              <a:solidFill>
                <a:srgbClr val="FF9900"/>
              </a:solidFill>
              <a:miter/>
              <a:tailEnd type="stealth"/>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Google Shape;320;p46">
              <a:extLst>
                <a:ext uri="{FF2B5EF4-FFF2-40B4-BE49-F238E27FC236}">
                  <a16:creationId xmlns:a16="http://schemas.microsoft.com/office/drawing/2014/main" id="{0CDFD2D2-E775-D249-9BB5-0076C27D4A07}"/>
                </a:ext>
              </a:extLst>
            </p:cNvPr>
            <p:cNvSpPr/>
            <p:nvPr/>
          </p:nvSpPr>
          <p:spPr>
            <a:xfrm>
              <a:off x="6269156" y="4513306"/>
              <a:ext cx="1323017" cy="418202"/>
            </a:xfrm>
            <a:prstGeom prst="line">
              <a:avLst/>
            </a:prstGeom>
            <a:ln w="38100">
              <a:solidFill>
                <a:srgbClr val="FF9900"/>
              </a:solidFill>
              <a:miter/>
              <a:tailEnd type="triangle"/>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Google Shape;320;p46">
              <a:extLst>
                <a:ext uri="{FF2B5EF4-FFF2-40B4-BE49-F238E27FC236}">
                  <a16:creationId xmlns:a16="http://schemas.microsoft.com/office/drawing/2014/main" id="{DDBF6C21-72EC-6641-AF8D-100D71CE67AB}"/>
                </a:ext>
              </a:extLst>
            </p:cNvPr>
            <p:cNvSpPr/>
            <p:nvPr/>
          </p:nvSpPr>
          <p:spPr>
            <a:xfrm flipH="1">
              <a:off x="4923578" y="4930496"/>
              <a:ext cx="2575176" cy="54785"/>
            </a:xfrm>
            <a:prstGeom prst="line">
              <a:avLst/>
            </a:prstGeom>
            <a:ln w="38100">
              <a:solidFill>
                <a:srgbClr val="FF9900"/>
              </a:solidFill>
              <a:prstDash val="sysDash"/>
              <a:miter/>
              <a:tailEnd type="stealth"/>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29" name="Group 28">
            <a:extLst>
              <a:ext uri="{FF2B5EF4-FFF2-40B4-BE49-F238E27FC236}">
                <a16:creationId xmlns:a16="http://schemas.microsoft.com/office/drawing/2014/main" id="{2378FED6-822C-E54E-94BE-0E0FD5F46B7C}"/>
              </a:ext>
            </a:extLst>
          </p:cNvPr>
          <p:cNvGrpSpPr/>
          <p:nvPr/>
        </p:nvGrpSpPr>
        <p:grpSpPr>
          <a:xfrm>
            <a:off x="4884922" y="846890"/>
            <a:ext cx="3658441" cy="3639558"/>
            <a:chOff x="1785409" y="1377767"/>
            <a:chExt cx="4280783" cy="4445693"/>
          </a:xfrm>
        </p:grpSpPr>
        <p:sp>
          <p:nvSpPr>
            <p:cNvPr id="30" name="Google Shape;314;p46">
              <a:extLst>
                <a:ext uri="{FF2B5EF4-FFF2-40B4-BE49-F238E27FC236}">
                  <a16:creationId xmlns:a16="http://schemas.microsoft.com/office/drawing/2014/main" id="{4F222BEF-D70D-F044-A980-4CFE28E52A53}"/>
                </a:ext>
              </a:extLst>
            </p:cNvPr>
            <p:cNvSpPr/>
            <p:nvPr/>
          </p:nvSpPr>
          <p:spPr>
            <a:xfrm flipH="1">
              <a:off x="2099270" y="1887759"/>
              <a:ext cx="24771" cy="3935701"/>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Google Shape;316;p46">
              <a:extLst>
                <a:ext uri="{FF2B5EF4-FFF2-40B4-BE49-F238E27FC236}">
                  <a16:creationId xmlns:a16="http://schemas.microsoft.com/office/drawing/2014/main" id="{6708DBD8-6D71-8944-B6B8-5A28E51CFE9B}"/>
                </a:ext>
              </a:extLst>
            </p:cNvPr>
            <p:cNvSpPr/>
            <p:nvPr/>
          </p:nvSpPr>
          <p:spPr>
            <a:xfrm>
              <a:off x="5657973" y="1936796"/>
              <a:ext cx="7577" cy="3886664"/>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Google Shape;317;p46">
              <a:extLst>
                <a:ext uri="{FF2B5EF4-FFF2-40B4-BE49-F238E27FC236}">
                  <a16:creationId xmlns:a16="http://schemas.microsoft.com/office/drawing/2014/main" id="{D0CE1C6F-856A-574F-BC6E-A7AAB3CA7036}"/>
                </a:ext>
              </a:extLst>
            </p:cNvPr>
            <p:cNvSpPr txBox="1"/>
            <p:nvPr/>
          </p:nvSpPr>
          <p:spPr>
            <a:xfrm>
              <a:off x="1785409" y="1450884"/>
              <a:ext cx="998813" cy="429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2300">
                  <a:latin typeface="Calibri"/>
                  <a:ea typeface="Calibri"/>
                  <a:cs typeface="Calibri"/>
                  <a:sym typeface="Calibri"/>
                </a:defRPr>
              </a:lvl1pPr>
            </a:lstStyle>
            <a:p>
              <a:r>
                <a:rPr sz="1617" dirty="0">
                  <a:latin typeface="Helvetica Neue" panose="02000503000000020004" pitchFamily="2" charset="0"/>
                  <a:ea typeface="Helvetica Neue" panose="02000503000000020004" pitchFamily="2" charset="0"/>
                  <a:cs typeface="Helvetica Neue" panose="02000503000000020004" pitchFamily="2" charset="0"/>
                </a:rPr>
                <a:t>Client</a:t>
              </a:r>
            </a:p>
          </p:txBody>
        </p:sp>
        <p:sp>
          <p:nvSpPr>
            <p:cNvPr id="35" name="Google Shape;318;p46">
              <a:extLst>
                <a:ext uri="{FF2B5EF4-FFF2-40B4-BE49-F238E27FC236}">
                  <a16:creationId xmlns:a16="http://schemas.microsoft.com/office/drawing/2014/main" id="{AD0E02EA-965C-BD46-A083-AC480891F7E7}"/>
                </a:ext>
              </a:extLst>
            </p:cNvPr>
            <p:cNvSpPr txBox="1"/>
            <p:nvPr/>
          </p:nvSpPr>
          <p:spPr>
            <a:xfrm>
              <a:off x="2989710" y="1401456"/>
              <a:ext cx="1681936" cy="300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2300">
                  <a:latin typeface="Calibri"/>
                  <a:ea typeface="Calibri"/>
                  <a:cs typeface="Calibri"/>
                  <a:sym typeface="Calibri"/>
                </a:defRPr>
              </a:lvl1pPr>
            </a:lstStyle>
            <a:p>
              <a:pPr algn="ctr"/>
              <a:r>
                <a:rPr lang="en-US" sz="1617"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Switch</a:t>
              </a:r>
            </a:p>
          </p:txBody>
        </p:sp>
        <p:sp>
          <p:nvSpPr>
            <p:cNvPr id="36" name="Google Shape;319;p46">
              <a:extLst>
                <a:ext uri="{FF2B5EF4-FFF2-40B4-BE49-F238E27FC236}">
                  <a16:creationId xmlns:a16="http://schemas.microsoft.com/office/drawing/2014/main" id="{1FF37A34-BF03-6948-8116-9B9A6F39BCA0}"/>
                </a:ext>
              </a:extLst>
            </p:cNvPr>
            <p:cNvSpPr txBox="1"/>
            <p:nvPr/>
          </p:nvSpPr>
          <p:spPr>
            <a:xfrm>
              <a:off x="5048205" y="1377767"/>
              <a:ext cx="1017987" cy="406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2300">
                  <a:latin typeface="Calibri"/>
                  <a:ea typeface="Calibri"/>
                  <a:cs typeface="Calibri"/>
                  <a:sym typeface="Calibri"/>
                </a:defRPr>
              </a:lvl1pPr>
            </a:lstStyle>
            <a:p>
              <a:pPr algn="ctr"/>
              <a:r>
                <a:rPr sz="1617" dirty="0">
                  <a:latin typeface="Helvetica Neue" panose="02000503000000020004" pitchFamily="2" charset="0"/>
                  <a:ea typeface="Helvetica Neue" panose="02000503000000020004" pitchFamily="2" charset="0"/>
                  <a:cs typeface="Helvetica Neue" panose="02000503000000020004" pitchFamily="2" charset="0"/>
                </a:rPr>
                <a:t>Server</a:t>
              </a:r>
            </a:p>
          </p:txBody>
        </p:sp>
        <p:sp>
          <p:nvSpPr>
            <p:cNvPr id="37" name="Google Shape;320;p46">
              <a:extLst>
                <a:ext uri="{FF2B5EF4-FFF2-40B4-BE49-F238E27FC236}">
                  <a16:creationId xmlns:a16="http://schemas.microsoft.com/office/drawing/2014/main" id="{377A23C3-AC6C-2042-9CA9-721A3892382C}"/>
                </a:ext>
              </a:extLst>
            </p:cNvPr>
            <p:cNvSpPr/>
            <p:nvPr/>
          </p:nvSpPr>
          <p:spPr>
            <a:xfrm>
              <a:off x="2153826" y="2032017"/>
              <a:ext cx="1745875" cy="449919"/>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Google Shape;321;p46">
              <a:extLst>
                <a:ext uri="{FF2B5EF4-FFF2-40B4-BE49-F238E27FC236}">
                  <a16:creationId xmlns:a16="http://schemas.microsoft.com/office/drawing/2014/main" id="{D2B3F373-FCBA-B445-B082-0CAFD4D1C633}"/>
                </a:ext>
              </a:extLst>
            </p:cNvPr>
            <p:cNvSpPr/>
            <p:nvPr/>
          </p:nvSpPr>
          <p:spPr>
            <a:xfrm flipH="1">
              <a:off x="2086481" y="2573425"/>
              <a:ext cx="1756195" cy="856030"/>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Google Shape;327;p46">
              <a:extLst>
                <a:ext uri="{FF2B5EF4-FFF2-40B4-BE49-F238E27FC236}">
                  <a16:creationId xmlns:a16="http://schemas.microsoft.com/office/drawing/2014/main" id="{4E8F7E04-107F-F04E-8CC9-8FAC878786A7}"/>
                </a:ext>
              </a:extLst>
            </p:cNvPr>
            <p:cNvSpPr txBox="1"/>
            <p:nvPr/>
          </p:nvSpPr>
          <p:spPr>
            <a:xfrm>
              <a:off x="2509959" y="1919548"/>
              <a:ext cx="1102118" cy="38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p>
          </p:txBody>
        </p:sp>
        <p:sp>
          <p:nvSpPr>
            <p:cNvPr id="40" name="Google Shape;328;p46">
              <a:extLst>
                <a:ext uri="{FF2B5EF4-FFF2-40B4-BE49-F238E27FC236}">
                  <a16:creationId xmlns:a16="http://schemas.microsoft.com/office/drawing/2014/main" id="{157E1E4D-D230-EE4E-9E76-4E35B10E9928}"/>
                </a:ext>
              </a:extLst>
            </p:cNvPr>
            <p:cNvSpPr txBox="1"/>
            <p:nvPr/>
          </p:nvSpPr>
          <p:spPr>
            <a:xfrm>
              <a:off x="1994152" y="2389678"/>
              <a:ext cx="1690381" cy="652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Error </a:t>
              </a:r>
              <a:r>
                <a:rPr sz="1400" b="0" dirty="0">
                  <a:latin typeface="Helvetica Neue" panose="02000503000000020004" pitchFamily="2" charset="0"/>
                  <a:ea typeface="Helvetica Neue" panose="02000503000000020004" pitchFamily="2" charset="0"/>
                  <a:cs typeface="Helvetica Neue" panose="02000503000000020004" pitchFamily="2" charset="0"/>
                </a:rPr>
                <a:t>SYN-ACK </a:t>
              </a:r>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w/</a:t>
              </a:r>
              <a:r>
                <a:rPr sz="1400" b="0" dirty="0">
                  <a:latin typeface="Helvetica Neue" panose="02000503000000020004" pitchFamily="2" charset="0"/>
                  <a:ea typeface="Helvetica Neue" panose="02000503000000020004" pitchFamily="2" charset="0"/>
                  <a:cs typeface="Helvetica Neue" panose="02000503000000020004" pitchFamily="2" charset="0"/>
                </a:rPr>
                <a:t> cookie</a:t>
              </a:r>
            </a:p>
          </p:txBody>
        </p:sp>
        <p:sp>
          <p:nvSpPr>
            <p:cNvPr id="41" name="Google Shape;329;p46">
              <a:extLst>
                <a:ext uri="{FF2B5EF4-FFF2-40B4-BE49-F238E27FC236}">
                  <a16:creationId xmlns:a16="http://schemas.microsoft.com/office/drawing/2014/main" id="{417864AA-5F79-1E4D-B9E6-3F10598AEB12}"/>
                </a:ext>
              </a:extLst>
            </p:cNvPr>
            <p:cNvSpPr txBox="1"/>
            <p:nvPr/>
          </p:nvSpPr>
          <p:spPr>
            <a:xfrm>
              <a:off x="2310069" y="3017712"/>
              <a:ext cx="1345876" cy="482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RST</a:t>
              </a:r>
              <a:r>
                <a:rPr sz="1400" b="0" dirty="0">
                  <a:latin typeface="Helvetica Neue" panose="02000503000000020004" pitchFamily="2" charset="0"/>
                  <a:ea typeface="Helvetica Neue" panose="02000503000000020004" pitchFamily="2" charset="0"/>
                  <a:cs typeface="Helvetica Neue" panose="02000503000000020004" pitchFamily="2" charset="0"/>
                </a:rPr>
                <a:t> </a:t>
              </a:r>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w/</a:t>
              </a:r>
              <a:r>
                <a:rPr sz="1400" b="0" dirty="0">
                  <a:latin typeface="Helvetica Neue" panose="02000503000000020004" pitchFamily="2" charset="0"/>
                  <a:ea typeface="Helvetica Neue" panose="02000503000000020004" pitchFamily="2" charset="0"/>
                  <a:cs typeface="Helvetica Neue" panose="02000503000000020004" pitchFamily="2" charset="0"/>
                </a:rPr>
                <a:t> cooki</a:t>
              </a:r>
              <a:r>
                <a:rPr lang="en-US" sz="1400" b="0" dirty="0">
                  <a:latin typeface="Helvetica Neue" panose="02000503000000020004" pitchFamily="2" charset="0"/>
                  <a:ea typeface="Helvetica Neue" panose="02000503000000020004" pitchFamily="2" charset="0"/>
                  <a:cs typeface="Helvetica Neue" panose="02000503000000020004" pitchFamily="2" charset="0"/>
                </a:rPr>
                <a:t>e</a:t>
              </a:r>
              <a:endParaRPr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2" name="Google Shape;331;p46">
              <a:extLst>
                <a:ext uri="{FF2B5EF4-FFF2-40B4-BE49-F238E27FC236}">
                  <a16:creationId xmlns:a16="http://schemas.microsoft.com/office/drawing/2014/main" id="{AEEFB1C6-B73A-E045-A2FB-1B920AA91748}"/>
                </a:ext>
              </a:extLst>
            </p:cNvPr>
            <p:cNvSpPr txBox="1"/>
            <p:nvPr/>
          </p:nvSpPr>
          <p:spPr>
            <a:xfrm>
              <a:off x="4283030" y="4630410"/>
              <a:ext cx="1144417" cy="38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r>
                <a:rPr lang="en-US" sz="1400" b="0" dirty="0">
                  <a:latin typeface="Helvetica Neue" panose="02000503000000020004" pitchFamily="2" charset="0"/>
                  <a:ea typeface="Helvetica Neue" panose="02000503000000020004" pitchFamily="2" charset="0"/>
                  <a:cs typeface="Helvetica Neue" panose="02000503000000020004" pitchFamily="2" charset="0"/>
                </a:rPr>
                <a:t>-</a:t>
              </a:r>
              <a:r>
                <a:rPr sz="1400" b="0" dirty="0">
                  <a:latin typeface="Helvetica Neue" panose="02000503000000020004" pitchFamily="2" charset="0"/>
                  <a:ea typeface="Helvetica Neue" panose="02000503000000020004" pitchFamily="2" charset="0"/>
                  <a:cs typeface="Helvetica Neue" panose="02000503000000020004" pitchFamily="2" charset="0"/>
                </a:rPr>
                <a:t>ACK</a:t>
              </a:r>
            </a:p>
          </p:txBody>
        </p:sp>
        <p:sp>
          <p:nvSpPr>
            <p:cNvPr id="43" name="Google Shape;327;p46">
              <a:extLst>
                <a:ext uri="{FF2B5EF4-FFF2-40B4-BE49-F238E27FC236}">
                  <a16:creationId xmlns:a16="http://schemas.microsoft.com/office/drawing/2014/main" id="{D637D56C-5E37-5D40-8920-BD0A5CB2FC89}"/>
                </a:ext>
              </a:extLst>
            </p:cNvPr>
            <p:cNvSpPr txBox="1"/>
            <p:nvPr/>
          </p:nvSpPr>
          <p:spPr>
            <a:xfrm>
              <a:off x="4492947" y="3827017"/>
              <a:ext cx="577259" cy="38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sz="1400" b="0" dirty="0">
                  <a:latin typeface="Helvetica Neue" panose="02000503000000020004" pitchFamily="2" charset="0"/>
                  <a:ea typeface="Helvetica Neue" panose="02000503000000020004" pitchFamily="2" charset="0"/>
                  <a:cs typeface="Helvetica Neue" panose="02000503000000020004" pitchFamily="2" charset="0"/>
                </a:rPr>
                <a:t>SYN</a:t>
              </a:r>
            </a:p>
          </p:txBody>
        </p:sp>
        <p:sp>
          <p:nvSpPr>
            <p:cNvPr id="44" name="Google Shape;320;p46">
              <a:extLst>
                <a:ext uri="{FF2B5EF4-FFF2-40B4-BE49-F238E27FC236}">
                  <a16:creationId xmlns:a16="http://schemas.microsoft.com/office/drawing/2014/main" id="{F20A2C79-5D40-3744-AEA7-E8D40DECDBF0}"/>
                </a:ext>
              </a:extLst>
            </p:cNvPr>
            <p:cNvSpPr/>
            <p:nvPr/>
          </p:nvSpPr>
          <p:spPr>
            <a:xfrm>
              <a:off x="2150104" y="3474849"/>
              <a:ext cx="1692573" cy="283143"/>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Google Shape;327;p46">
              <a:extLst>
                <a:ext uri="{FF2B5EF4-FFF2-40B4-BE49-F238E27FC236}">
                  <a16:creationId xmlns:a16="http://schemas.microsoft.com/office/drawing/2014/main" id="{38B00EE5-39CE-FC48-9DFA-2CDD20A5879D}"/>
                </a:ext>
              </a:extLst>
            </p:cNvPr>
            <p:cNvSpPr txBox="1"/>
            <p:nvPr/>
          </p:nvSpPr>
          <p:spPr>
            <a:xfrm>
              <a:off x="2352385" y="5269500"/>
              <a:ext cx="1102118" cy="38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06" tIns="25706" rIns="25706" bIns="25706">
              <a:spAutoFit/>
            </a:bodyPr>
            <a:lstStyle>
              <a:lvl1pPr>
                <a:defRPr sz="1800" b="1">
                  <a:latin typeface="Calibri"/>
                  <a:ea typeface="Calibri"/>
                  <a:cs typeface="Calibri"/>
                  <a:sym typeface="Calibri"/>
                </a:defRPr>
              </a:lvl1p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ACK</a:t>
              </a:r>
            </a:p>
          </p:txBody>
        </p:sp>
        <p:sp>
          <p:nvSpPr>
            <p:cNvPr id="46" name="Rounded Rectangular Callout 45">
              <a:extLst>
                <a:ext uri="{FF2B5EF4-FFF2-40B4-BE49-F238E27FC236}">
                  <a16:creationId xmlns:a16="http://schemas.microsoft.com/office/drawing/2014/main" id="{C47E5377-47E7-2A45-B32B-21B0F9AE30F2}"/>
                </a:ext>
              </a:extLst>
            </p:cNvPr>
            <p:cNvSpPr/>
            <p:nvPr/>
          </p:nvSpPr>
          <p:spPr>
            <a:xfrm>
              <a:off x="4042398" y="1862994"/>
              <a:ext cx="1575497" cy="744373"/>
            </a:xfrm>
            <a:prstGeom prst="wedgeRoundRectCallout">
              <a:avLst>
                <a:gd name="adj1" fmla="val -61483"/>
                <a:gd name="adj2" fmla="val 4190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Cookie w/o states</a:t>
              </a:r>
            </a:p>
          </p:txBody>
        </p:sp>
        <p:sp>
          <p:nvSpPr>
            <p:cNvPr id="47" name="Rounded Rectangular Callout 46">
              <a:extLst>
                <a:ext uri="{FF2B5EF4-FFF2-40B4-BE49-F238E27FC236}">
                  <a16:creationId xmlns:a16="http://schemas.microsoft.com/office/drawing/2014/main" id="{5AA6149E-84C0-3647-9DB7-72A665C9ADC2}"/>
                </a:ext>
              </a:extLst>
            </p:cNvPr>
            <p:cNvSpPr/>
            <p:nvPr/>
          </p:nvSpPr>
          <p:spPr>
            <a:xfrm>
              <a:off x="3833993" y="2763157"/>
              <a:ext cx="1811518" cy="695428"/>
            </a:xfrm>
            <a:prstGeom prst="wedgeRoundRectCallout">
              <a:avLst>
                <a:gd name="adj1" fmla="val -47759"/>
                <a:gd name="adj2" fmla="val 7144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Helvetica Neue" panose="02000503000000020004" pitchFamily="2" charset="0"/>
                  <a:ea typeface="Helvetica Neue" panose="02000503000000020004" pitchFamily="2" charset="0"/>
                  <a:cs typeface="Helvetica Neue" panose="02000503000000020004" pitchFamily="2" charset="0"/>
                </a:rPr>
                <a:t>Verify cookie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allowlist</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 name="Google Shape;314;p46">
              <a:extLst>
                <a:ext uri="{FF2B5EF4-FFF2-40B4-BE49-F238E27FC236}">
                  <a16:creationId xmlns:a16="http://schemas.microsoft.com/office/drawing/2014/main" id="{A0FB416B-FA84-4240-B847-533919D1A8C1}"/>
                </a:ext>
              </a:extLst>
            </p:cNvPr>
            <p:cNvSpPr/>
            <p:nvPr/>
          </p:nvSpPr>
          <p:spPr>
            <a:xfrm flipH="1">
              <a:off x="3844576" y="1891715"/>
              <a:ext cx="2603" cy="3886665"/>
            </a:xfrm>
            <a:prstGeom prst="line">
              <a:avLst/>
            </a:prstGeom>
            <a:ln w="25400">
              <a:solidFill>
                <a:srgbClr val="000000"/>
              </a:solidFill>
              <a:miter/>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 name="Google Shape;320;p46">
              <a:extLst>
                <a:ext uri="{FF2B5EF4-FFF2-40B4-BE49-F238E27FC236}">
                  <a16:creationId xmlns:a16="http://schemas.microsoft.com/office/drawing/2014/main" id="{88C15479-9FF3-464F-BFAA-54D991C5A0D6}"/>
                </a:ext>
              </a:extLst>
            </p:cNvPr>
            <p:cNvSpPr/>
            <p:nvPr/>
          </p:nvSpPr>
          <p:spPr>
            <a:xfrm>
              <a:off x="2121438" y="3782522"/>
              <a:ext cx="3496456" cy="516293"/>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0" name="Google Shape;321;p46">
              <a:extLst>
                <a:ext uri="{FF2B5EF4-FFF2-40B4-BE49-F238E27FC236}">
                  <a16:creationId xmlns:a16="http://schemas.microsoft.com/office/drawing/2014/main" id="{14F47DB6-4474-0049-A3B5-FE546F4EB439}"/>
                </a:ext>
              </a:extLst>
            </p:cNvPr>
            <p:cNvSpPr/>
            <p:nvPr/>
          </p:nvSpPr>
          <p:spPr>
            <a:xfrm flipH="1">
              <a:off x="2150803" y="4382238"/>
              <a:ext cx="3437723" cy="757785"/>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Google Shape;320;p46">
              <a:extLst>
                <a:ext uri="{FF2B5EF4-FFF2-40B4-BE49-F238E27FC236}">
                  <a16:creationId xmlns:a16="http://schemas.microsoft.com/office/drawing/2014/main" id="{1D0CAF8B-7C60-6845-AF1B-4D31091868BE}"/>
                </a:ext>
              </a:extLst>
            </p:cNvPr>
            <p:cNvSpPr/>
            <p:nvPr/>
          </p:nvSpPr>
          <p:spPr>
            <a:xfrm>
              <a:off x="2135869" y="5204396"/>
              <a:ext cx="3435120" cy="396689"/>
            </a:xfrm>
            <a:prstGeom prst="line">
              <a:avLst/>
            </a:prstGeom>
            <a:ln w="25400">
              <a:solidFill>
                <a:srgbClr val="FF9900"/>
              </a:solidFill>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2" name="Google Shape;320;p46">
              <a:extLst>
                <a:ext uri="{FF2B5EF4-FFF2-40B4-BE49-F238E27FC236}">
                  <a16:creationId xmlns:a16="http://schemas.microsoft.com/office/drawing/2014/main" id="{BF64541C-D42E-2749-B4E8-FD1DCD189DCC}"/>
                </a:ext>
              </a:extLst>
            </p:cNvPr>
            <p:cNvSpPr/>
            <p:nvPr/>
          </p:nvSpPr>
          <p:spPr>
            <a:xfrm flipH="1">
              <a:off x="2109326" y="5692286"/>
              <a:ext cx="3479200" cy="77297"/>
            </a:xfrm>
            <a:prstGeom prst="line">
              <a:avLst/>
            </a:prstGeom>
            <a:ln w="25400">
              <a:solidFill>
                <a:srgbClr val="FF9900"/>
              </a:solidFill>
              <a:prstDash val="sysDash"/>
              <a:miter/>
              <a:tailEnd type="stealth" w="lg" len="lg"/>
            </a:ln>
          </p:spPr>
          <p:txBody>
            <a:bodyPr lIns="35719" tIns="35719" rIns="35719" bIns="35719" anchor="ctr"/>
            <a:lstStyle/>
            <a:p>
              <a:pPr>
                <a:defRPr sz="1600" cap="all" spc="32">
                  <a:latin typeface="+mn-lt"/>
                  <a:ea typeface="+mn-ea"/>
                  <a:cs typeface="+mn-cs"/>
                  <a:sym typeface="Futura"/>
                </a:defRPr>
              </a:pPr>
              <a:endParaRPr sz="1125">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54" name="TextBox 53">
            <a:extLst>
              <a:ext uri="{FF2B5EF4-FFF2-40B4-BE49-F238E27FC236}">
                <a16:creationId xmlns:a16="http://schemas.microsoft.com/office/drawing/2014/main" id="{FF1DE547-6F66-5B42-AB72-A227484129D2}"/>
              </a:ext>
            </a:extLst>
          </p:cNvPr>
          <p:cNvSpPr txBox="1"/>
          <p:nvPr/>
        </p:nvSpPr>
        <p:spPr>
          <a:xfrm>
            <a:off x="1163549" y="4583412"/>
            <a:ext cx="213359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dirty="0">
                <a:latin typeface="Helvetica" pitchFamily="2" charset="0"/>
              </a:rPr>
              <a:t>SYN Proxy </a:t>
            </a:r>
            <a:r>
              <a:rPr lang="en-US" sz="1400" dirty="0">
                <a:latin typeface="Helvetica" pitchFamily="2" charset="0"/>
              </a:rPr>
              <a:t>[NDSS’20]</a:t>
            </a:r>
            <a:endParaRPr kumimoji="0" lang="en-US" sz="1400" b="0" i="0" u="none" strike="noStrike" cap="none" spc="0" normalizeH="0" baseline="0" dirty="0">
              <a:ln>
                <a:noFill/>
              </a:ln>
              <a:solidFill>
                <a:srgbClr val="000000"/>
              </a:solidFill>
              <a:effectLst/>
              <a:uFillTx/>
              <a:latin typeface="Helvetica" pitchFamily="2" charset="0"/>
              <a:sym typeface="Helvetica Light"/>
            </a:endParaRPr>
          </a:p>
        </p:txBody>
      </p:sp>
      <p:sp>
        <p:nvSpPr>
          <p:cNvPr id="55" name="TextBox 54">
            <a:extLst>
              <a:ext uri="{FF2B5EF4-FFF2-40B4-BE49-F238E27FC236}">
                <a16:creationId xmlns:a16="http://schemas.microsoft.com/office/drawing/2014/main" id="{DF47315F-1DCB-3940-A06B-FA984BFAA1A6}"/>
              </a:ext>
            </a:extLst>
          </p:cNvPr>
          <p:cNvSpPr txBox="1"/>
          <p:nvPr/>
        </p:nvSpPr>
        <p:spPr>
          <a:xfrm>
            <a:off x="5681301" y="4583167"/>
            <a:ext cx="192360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dirty="0" err="1">
                <a:latin typeface="Helvetica" pitchFamily="2" charset="0"/>
              </a:rPr>
              <a:t>Jaqen</a:t>
            </a:r>
            <a:r>
              <a:rPr lang="en-US" sz="1800" dirty="0">
                <a:latin typeface="Helvetica" pitchFamily="2" charset="0"/>
              </a:rPr>
              <a:t> SYN Proxy</a:t>
            </a:r>
            <a:endParaRPr kumimoji="0" lang="en-US" sz="1400" b="0" i="0" u="none" strike="noStrike" cap="none" spc="0" normalizeH="0" baseline="0" dirty="0">
              <a:ln>
                <a:noFill/>
              </a:ln>
              <a:solidFill>
                <a:srgbClr val="000000"/>
              </a:solidFill>
              <a:effectLst/>
              <a:uFillTx/>
              <a:latin typeface="Helvetica" pitchFamily="2" charset="0"/>
              <a:sym typeface="Helvetica Light"/>
            </a:endParaRPr>
          </a:p>
        </p:txBody>
      </p:sp>
      <p:sp>
        <p:nvSpPr>
          <p:cNvPr id="56" name="Google Shape;329;p46">
            <a:extLst>
              <a:ext uri="{FF2B5EF4-FFF2-40B4-BE49-F238E27FC236}">
                <a16:creationId xmlns:a16="http://schemas.microsoft.com/office/drawing/2014/main" id="{BBEEADEE-466B-044B-B23A-C7753CD0DEBB}"/>
              </a:ext>
            </a:extLst>
          </p:cNvPr>
          <p:cNvSpPr txBox="1"/>
          <p:nvPr/>
        </p:nvSpPr>
        <p:spPr>
          <a:xfrm>
            <a:off x="621012" y="3977875"/>
            <a:ext cx="1626991" cy="267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Seq. # adjustment</a:t>
            </a:r>
            <a:endParaRPr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Google Shape;327;p46">
            <a:extLst>
              <a:ext uri="{FF2B5EF4-FFF2-40B4-BE49-F238E27FC236}">
                <a16:creationId xmlns:a16="http://schemas.microsoft.com/office/drawing/2014/main" id="{38C19489-B3BC-8442-AE81-7415DD2266CF}"/>
              </a:ext>
            </a:extLst>
          </p:cNvPr>
          <p:cNvSpPr txBox="1"/>
          <p:nvPr/>
        </p:nvSpPr>
        <p:spPr>
          <a:xfrm>
            <a:off x="3762196" y="1395223"/>
            <a:ext cx="1072517" cy="4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06" tIns="25706" rIns="25706" bIns="25706">
            <a:spAutoFit/>
          </a:bodyPr>
          <a:lstStyle>
            <a:lvl1pPr>
              <a:defRPr sz="1800" b="1">
                <a:latin typeface="Calibri"/>
                <a:ea typeface="Calibri"/>
                <a:cs typeface="Calibri"/>
                <a:sym typeface="Calibri"/>
              </a:defRPr>
            </a:lvl1pPr>
          </a:lstStyle>
          <a:p>
            <a:r>
              <a:rPr lang="en-US" sz="14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Per-conn state!</a:t>
            </a:r>
            <a:endParaRPr sz="14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73802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15</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Evaluation – Single Attack</a:t>
            </a:r>
            <a:endParaRPr lang="en" sz="2400" b="1" dirty="0">
              <a:solidFill>
                <a:srgbClr val="036EB7"/>
              </a:solidFill>
              <a:latin typeface="Helvetica" pitchFamily="2" charset="0"/>
              <a:cs typeface="Arial Hebrew" pitchFamily="2" charset="-79"/>
            </a:endParaRPr>
          </a:p>
        </p:txBody>
      </p:sp>
      <p:sp>
        <p:nvSpPr>
          <p:cNvPr id="7" name="Rectangle 6">
            <a:extLst>
              <a:ext uri="{FF2B5EF4-FFF2-40B4-BE49-F238E27FC236}">
                <a16:creationId xmlns:a16="http://schemas.microsoft.com/office/drawing/2014/main" id="{AFDAA842-6075-3042-AF23-E3ACE4935CAC}"/>
              </a:ext>
            </a:extLst>
          </p:cNvPr>
          <p:cNvSpPr/>
          <p:nvPr/>
        </p:nvSpPr>
        <p:spPr>
          <a:xfrm>
            <a:off x="693697" y="777730"/>
            <a:ext cx="7571889" cy="1200329"/>
          </a:xfrm>
          <a:prstGeom prst="rect">
            <a:avLst/>
          </a:prstGeom>
        </p:spPr>
        <p:txBody>
          <a:bodyPr wrap="square">
            <a:spAutoFit/>
          </a:bodyPr>
          <a:lstStyle/>
          <a:p>
            <a:pPr marL="342900" indent="-342900" algn="l" defTabSz="619125">
              <a:buFont typeface="Arial" panose="020B0604020202020204" pitchFamily="34" charset="0"/>
              <a:buChar char="•"/>
            </a:pPr>
            <a:r>
              <a:rPr lang="en-US" sz="1800" kern="1200" dirty="0">
                <a:solidFill>
                  <a:schemeClr val="tx1"/>
                </a:solidFill>
                <a:latin typeface="Helvetica" pitchFamily="2" charset="0"/>
                <a:cs typeface="Arial" panose="020B0604020202020204" pitchFamily="34" charset="0"/>
              </a:rPr>
              <a:t>Comparison with Poseidon </a:t>
            </a:r>
            <a:r>
              <a:rPr lang="en-US" sz="1400" kern="1200" dirty="0">
                <a:solidFill>
                  <a:schemeClr val="tx1"/>
                </a:solidFill>
                <a:latin typeface="Helvetica" pitchFamily="2" charset="0"/>
                <a:cs typeface="Arial" panose="020B0604020202020204" pitchFamily="34" charset="0"/>
              </a:rPr>
              <a:t>[NDSS’20].</a:t>
            </a:r>
          </a:p>
          <a:p>
            <a:pPr marL="342900" indent="-342900" algn="l" defTabSz="619125">
              <a:buFont typeface="Arial" panose="020B0604020202020204" pitchFamily="34" charset="0"/>
              <a:buChar char="•"/>
            </a:pPr>
            <a:r>
              <a:rPr lang="en-US" sz="1800" kern="1200" dirty="0">
                <a:solidFill>
                  <a:schemeClr val="tx1"/>
                </a:solidFill>
                <a:latin typeface="Helvetica" pitchFamily="2" charset="0"/>
                <a:cs typeface="Arial" panose="020B0604020202020204" pitchFamily="34" charset="0"/>
              </a:rPr>
              <a:t>Single Intel Tofino switch.</a:t>
            </a:r>
          </a:p>
          <a:p>
            <a:pPr marL="342900" indent="-342900" algn="l" defTabSz="619125">
              <a:buFont typeface="Arial" panose="020B0604020202020204" pitchFamily="34" charset="0"/>
              <a:buChar char="•"/>
            </a:pPr>
            <a:r>
              <a:rPr lang="en-US" sz="1800" kern="1200" dirty="0">
                <a:solidFill>
                  <a:schemeClr val="tx1"/>
                </a:solidFill>
                <a:latin typeface="Helvetica" pitchFamily="2" charset="0"/>
                <a:cs typeface="Arial" panose="020B0604020202020204" pitchFamily="34" charset="0"/>
              </a:rPr>
              <a:t>40Gbps attack traffic with 2M legitimate TCP connections.</a:t>
            </a:r>
          </a:p>
          <a:p>
            <a:pPr marL="342900" indent="-342900" algn="l" defTabSz="619125">
              <a:buFont typeface="Arial" panose="020B0604020202020204" pitchFamily="34" charset="0"/>
              <a:buChar char="•"/>
            </a:pPr>
            <a:endParaRPr lang="en-US" sz="1800" kern="1200" dirty="0">
              <a:solidFill>
                <a:schemeClr val="tx1"/>
              </a:solidFill>
              <a:latin typeface="Helvetica" pitchFamily="2" charset="0"/>
              <a:cs typeface="Arial" panose="020B0604020202020204" pitchFamily="34" charset="0"/>
            </a:endParaRPr>
          </a:p>
        </p:txBody>
      </p:sp>
      <p:pic>
        <p:nvPicPr>
          <p:cNvPr id="4" name="Picture 3">
            <a:extLst>
              <a:ext uri="{FF2B5EF4-FFF2-40B4-BE49-F238E27FC236}">
                <a16:creationId xmlns:a16="http://schemas.microsoft.com/office/drawing/2014/main" id="{9110C59F-4A0F-4643-8A60-0486FBBD7BEB}"/>
              </a:ext>
            </a:extLst>
          </p:cNvPr>
          <p:cNvPicPr>
            <a:picLocks noChangeAspect="1"/>
          </p:cNvPicPr>
          <p:nvPr/>
        </p:nvPicPr>
        <p:blipFill rotWithShape="1">
          <a:blip r:embed="rId4"/>
          <a:srcRect t="3575" b="-1"/>
          <a:stretch/>
        </p:blipFill>
        <p:spPr>
          <a:xfrm>
            <a:off x="600824" y="2082378"/>
            <a:ext cx="7721600" cy="1408294"/>
          </a:xfrm>
          <a:prstGeom prst="rect">
            <a:avLst/>
          </a:prstGeom>
        </p:spPr>
      </p:pic>
      <p:sp>
        <p:nvSpPr>
          <p:cNvPr id="10" name="TextBox 9">
            <a:extLst>
              <a:ext uri="{FF2B5EF4-FFF2-40B4-BE49-F238E27FC236}">
                <a16:creationId xmlns:a16="http://schemas.microsoft.com/office/drawing/2014/main" id="{B2534A86-6BDD-6746-9095-02AF76207A06}"/>
              </a:ext>
            </a:extLst>
          </p:cNvPr>
          <p:cNvSpPr txBox="1"/>
          <p:nvPr/>
        </p:nvSpPr>
        <p:spPr>
          <a:xfrm>
            <a:off x="1163549" y="4022051"/>
            <a:ext cx="6776009" cy="369332"/>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Mitigation with probabilistic data structures is more scalable. </a:t>
            </a:r>
          </a:p>
        </p:txBody>
      </p:sp>
    </p:spTree>
    <p:extLst>
      <p:ext uri="{BB962C8B-B14F-4D97-AF65-F5344CB8AC3E}">
        <p14:creationId xmlns:p14="http://schemas.microsoft.com/office/powerpoint/2010/main" val="2107642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16</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2"/>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Evaluation – Dynamic Attacks</a:t>
            </a:r>
            <a:endParaRPr lang="en" sz="2400" b="1" dirty="0">
              <a:solidFill>
                <a:srgbClr val="036EB7"/>
              </a:solidFill>
              <a:latin typeface="Helvetica" pitchFamily="2" charset="0"/>
              <a:cs typeface="Arial Hebrew" pitchFamily="2" charset="-79"/>
            </a:endParaRPr>
          </a:p>
        </p:txBody>
      </p:sp>
      <p:pic>
        <p:nvPicPr>
          <p:cNvPr id="3" name="Picture 2">
            <a:extLst>
              <a:ext uri="{FF2B5EF4-FFF2-40B4-BE49-F238E27FC236}">
                <a16:creationId xmlns:a16="http://schemas.microsoft.com/office/drawing/2014/main" id="{57316C48-7E6D-F047-8D32-4541DA72578E}"/>
              </a:ext>
            </a:extLst>
          </p:cNvPr>
          <p:cNvPicPr>
            <a:picLocks noChangeAspect="1"/>
          </p:cNvPicPr>
          <p:nvPr/>
        </p:nvPicPr>
        <p:blipFill>
          <a:blip r:embed="rId3"/>
          <a:stretch>
            <a:fillRect/>
          </a:stretch>
        </p:blipFill>
        <p:spPr>
          <a:xfrm>
            <a:off x="2012673" y="1611763"/>
            <a:ext cx="4445277" cy="2900195"/>
          </a:xfrm>
          <a:prstGeom prst="rect">
            <a:avLst/>
          </a:prstGeom>
        </p:spPr>
      </p:pic>
      <p:sp>
        <p:nvSpPr>
          <p:cNvPr id="7" name="Rectangle 6">
            <a:extLst>
              <a:ext uri="{FF2B5EF4-FFF2-40B4-BE49-F238E27FC236}">
                <a16:creationId xmlns:a16="http://schemas.microsoft.com/office/drawing/2014/main" id="{AFDAA842-6075-3042-AF23-E3ACE4935CAC}"/>
              </a:ext>
            </a:extLst>
          </p:cNvPr>
          <p:cNvSpPr/>
          <p:nvPr/>
        </p:nvSpPr>
        <p:spPr>
          <a:xfrm>
            <a:off x="693697" y="777730"/>
            <a:ext cx="7571889" cy="923330"/>
          </a:xfrm>
          <a:prstGeom prst="rect">
            <a:avLst/>
          </a:prstGeom>
        </p:spPr>
        <p:txBody>
          <a:bodyPr wrap="square">
            <a:spAutoFit/>
          </a:bodyPr>
          <a:lstStyle/>
          <a:p>
            <a:pPr marL="342900" indent="-342900" algn="l" defTabSz="619125">
              <a:buFont typeface="Arial" panose="020B0604020202020204" pitchFamily="34" charset="0"/>
              <a:buChar char="•"/>
            </a:pPr>
            <a:r>
              <a:rPr lang="en-US" sz="1800" kern="1200" dirty="0">
                <a:solidFill>
                  <a:schemeClr val="tx1"/>
                </a:solidFill>
                <a:latin typeface="Helvetica" pitchFamily="2" charset="0"/>
                <a:cs typeface="Arial" panose="020B0604020202020204" pitchFamily="34" charset="0"/>
              </a:rPr>
              <a:t>6 volumetric attacks (SYN, ICMP, UDP, DNS, NTP, Memcached)</a:t>
            </a:r>
          </a:p>
          <a:p>
            <a:pPr marL="342900" indent="-342900" algn="l" defTabSz="619125">
              <a:buFont typeface="Arial" panose="020B0604020202020204" pitchFamily="34" charset="0"/>
              <a:buChar char="•"/>
            </a:pPr>
            <a:r>
              <a:rPr lang="en-US" sz="1800" kern="1200" dirty="0">
                <a:solidFill>
                  <a:schemeClr val="tx1"/>
                </a:solidFill>
                <a:latin typeface="Helvetica" pitchFamily="2" charset="0"/>
                <a:cs typeface="Arial" panose="020B0604020202020204" pitchFamily="34" charset="0"/>
              </a:rPr>
              <a:t>380Gbps total volume, 3.2 </a:t>
            </a:r>
            <a:r>
              <a:rPr lang="en-US" sz="1800" kern="1200" dirty="0" err="1">
                <a:solidFill>
                  <a:schemeClr val="tx1"/>
                </a:solidFill>
                <a:latin typeface="Helvetica" pitchFamily="2" charset="0"/>
                <a:cs typeface="Arial" panose="020B0604020202020204" pitchFamily="34" charset="0"/>
              </a:rPr>
              <a:t>Tbps</a:t>
            </a:r>
            <a:r>
              <a:rPr lang="en-US" sz="1800" kern="1200" dirty="0">
                <a:solidFill>
                  <a:schemeClr val="tx1"/>
                </a:solidFill>
                <a:latin typeface="Helvetica" pitchFamily="2" charset="0"/>
                <a:cs typeface="Arial" panose="020B0604020202020204" pitchFamily="34" charset="0"/>
              </a:rPr>
              <a:t> Intel Tofino switch</a:t>
            </a:r>
          </a:p>
          <a:p>
            <a:pPr marL="342900" indent="-342900" algn="l" defTabSz="619125">
              <a:buFont typeface="Arial" panose="020B0604020202020204" pitchFamily="34" charset="0"/>
              <a:buChar char="•"/>
            </a:pPr>
            <a:endParaRPr lang="en-US" sz="1800" kern="1200" dirty="0">
              <a:solidFill>
                <a:schemeClr val="tx1"/>
              </a:solidFill>
              <a:latin typeface="Helvetica" pitchFamily="2" charset="0"/>
              <a:cs typeface="Arial" panose="020B0604020202020204" pitchFamily="34" charset="0"/>
            </a:endParaRPr>
          </a:p>
        </p:txBody>
      </p:sp>
      <p:sp>
        <p:nvSpPr>
          <p:cNvPr id="8" name="TextBox 7">
            <a:extLst>
              <a:ext uri="{FF2B5EF4-FFF2-40B4-BE49-F238E27FC236}">
                <a16:creationId xmlns:a16="http://schemas.microsoft.com/office/drawing/2014/main" id="{5FC057B1-F806-5249-9811-69A67EAF3380}"/>
              </a:ext>
            </a:extLst>
          </p:cNvPr>
          <p:cNvSpPr txBox="1"/>
          <p:nvPr/>
        </p:nvSpPr>
        <p:spPr>
          <a:xfrm>
            <a:off x="1550226" y="4535249"/>
            <a:ext cx="6043547" cy="369332"/>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US" sz="1800" dirty="0">
                <a:latin typeface="Helvetica" pitchFamily="2" charset="0"/>
              </a:rPr>
              <a:t>High detection accuracy and high mitigation effectiveness </a:t>
            </a:r>
          </a:p>
        </p:txBody>
      </p:sp>
    </p:spTree>
    <p:extLst>
      <p:ext uri="{BB962C8B-B14F-4D97-AF65-F5344CB8AC3E}">
        <p14:creationId xmlns:p14="http://schemas.microsoft.com/office/powerpoint/2010/main" val="38729596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73FFAA6B-0776-6148-8938-380CC8C7B2E7}"/>
              </a:ext>
            </a:extLst>
          </p:cNvPr>
          <p:cNvPicPr>
            <a:picLocks noChangeAspect="1"/>
          </p:cNvPicPr>
          <p:nvPr/>
        </p:nvPicPr>
        <p:blipFill>
          <a:blip r:embed="rId3"/>
          <a:stretch>
            <a:fillRect/>
          </a:stretch>
        </p:blipFill>
        <p:spPr>
          <a:xfrm>
            <a:off x="0" y="100066"/>
            <a:ext cx="1163549" cy="454193"/>
          </a:xfrm>
          <a:prstGeom prst="rect">
            <a:avLst/>
          </a:prstGeom>
        </p:spPr>
      </p:pic>
      <p:sp>
        <p:nvSpPr>
          <p:cNvPr id="5" name="Google Shape;93;p14">
            <a:extLst>
              <a:ext uri="{FF2B5EF4-FFF2-40B4-BE49-F238E27FC236}">
                <a16:creationId xmlns:a16="http://schemas.microsoft.com/office/drawing/2014/main" id="{8C7635D7-55CA-6A44-827C-F2D63BE177C0}"/>
              </a:ext>
            </a:extLst>
          </p:cNvPr>
          <p:cNvSpPr txBox="1">
            <a:spLocks/>
          </p:cNvSpPr>
          <p:nvPr/>
        </p:nvSpPr>
        <p:spPr>
          <a:xfrm>
            <a:off x="1101905" y="130888"/>
            <a:ext cx="4696849" cy="530828"/>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36EB7"/>
                </a:solidFill>
                <a:latin typeface="Helvetica" pitchFamily="2" charset="0"/>
                <a:cs typeface="Arial Hebrew" pitchFamily="2" charset="-79"/>
              </a:rPr>
              <a:t>Conclusions</a:t>
            </a:r>
            <a:endParaRPr lang="en" sz="2400" b="1" dirty="0">
              <a:solidFill>
                <a:srgbClr val="036EB7"/>
              </a:solidFill>
              <a:latin typeface="Helvetica" pitchFamily="2" charset="0"/>
              <a:cs typeface="Arial Hebrew" pitchFamily="2" charset="-79"/>
            </a:endParaRPr>
          </a:p>
        </p:txBody>
      </p:sp>
      <p:sp>
        <p:nvSpPr>
          <p:cNvPr id="29" name="Slide Number Placeholder 2">
            <a:extLst>
              <a:ext uri="{FF2B5EF4-FFF2-40B4-BE49-F238E27FC236}">
                <a16:creationId xmlns:a16="http://schemas.microsoft.com/office/drawing/2014/main" id="{99ED7C06-A12A-D94E-B504-C40C272B77C5}"/>
              </a:ext>
            </a:extLst>
          </p:cNvPr>
          <p:cNvSpPr txBox="1">
            <a:spLocks/>
          </p:cNvSpPr>
          <p:nvPr/>
        </p:nvSpPr>
        <p:spPr>
          <a:xfrm>
            <a:off x="8416686" y="4685945"/>
            <a:ext cx="457150" cy="333425"/>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fld id="{86CB4B4D-7CA3-9044-876B-883B54F8677D}" type="slidenum">
              <a:rPr lang="en-US" sz="1400" smtClean="0">
                <a:solidFill>
                  <a:schemeClr val="bg2">
                    <a:lumMod val="50000"/>
                  </a:schemeClr>
                </a:solidFill>
                <a:latin typeface="Raleway" panose="020B0503030101060003" pitchFamily="34" charset="77"/>
              </a:rPr>
              <a:pPr/>
              <a:t>17</a:t>
            </a:fld>
            <a:endParaRPr lang="en-US" sz="1400" dirty="0">
              <a:solidFill>
                <a:schemeClr val="bg2">
                  <a:lumMod val="50000"/>
                </a:schemeClr>
              </a:solidFill>
              <a:latin typeface="Raleway" panose="020B0503030101060003" pitchFamily="34" charset="77"/>
            </a:endParaRPr>
          </a:p>
        </p:txBody>
      </p:sp>
      <p:sp>
        <p:nvSpPr>
          <p:cNvPr id="6" name="TextBox 5">
            <a:extLst>
              <a:ext uri="{FF2B5EF4-FFF2-40B4-BE49-F238E27FC236}">
                <a16:creationId xmlns:a16="http://schemas.microsoft.com/office/drawing/2014/main" id="{97C156C4-D87E-1040-A60A-DE78386DDE05}"/>
              </a:ext>
            </a:extLst>
          </p:cNvPr>
          <p:cNvSpPr txBox="1"/>
          <p:nvPr/>
        </p:nvSpPr>
        <p:spPr>
          <a:xfrm>
            <a:off x="383017" y="836173"/>
            <a:ext cx="8601958" cy="40164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85750" indent="-285750" algn="l" defTabSz="619125">
              <a:buFont typeface="Arial" panose="020B0604020202020204" pitchFamily="34" charset="0"/>
              <a:buChar char="•"/>
            </a:pPr>
            <a:r>
              <a:rPr lang="en-US" altLang="zh-CN" sz="2000" dirty="0">
                <a:solidFill>
                  <a:schemeClr val="tx1"/>
                </a:solidFill>
                <a:latin typeface="Helvetica" pitchFamily="2" charset="0"/>
                <a:cs typeface="Arial" panose="020B0604020202020204" pitchFamily="34" charset="0"/>
              </a:rPr>
              <a:t>ISP DDoS defense compromises performance, flexibility and </a:t>
            </a:r>
            <a:br>
              <a:rPr lang="en-US" altLang="zh-CN" sz="2000" dirty="0">
                <a:solidFill>
                  <a:schemeClr val="tx1"/>
                </a:solidFill>
                <a:latin typeface="Helvetica" pitchFamily="2" charset="0"/>
                <a:cs typeface="Arial" panose="020B0604020202020204" pitchFamily="34" charset="0"/>
              </a:rPr>
            </a:br>
            <a:r>
              <a:rPr lang="en-US" altLang="zh-CN" sz="2000" dirty="0">
                <a:solidFill>
                  <a:schemeClr val="tx1"/>
                </a:solidFill>
                <a:latin typeface="Helvetica" pitchFamily="2" charset="0"/>
                <a:cs typeface="Arial" panose="020B0604020202020204" pitchFamily="34" charset="0"/>
              </a:rPr>
              <a:t>cost-effectiveness.</a:t>
            </a:r>
          </a:p>
          <a:p>
            <a:pPr marL="285750" indent="-285750" algn="l" defTabSz="619125">
              <a:buFont typeface="Arial" panose="020B0604020202020204" pitchFamily="34" charset="0"/>
              <a:buChar char="•"/>
            </a:pPr>
            <a:endParaRPr lang="en-US" altLang="zh-CN" sz="2000" dirty="0">
              <a:solidFill>
                <a:schemeClr val="tx1"/>
              </a:solidFill>
              <a:latin typeface="Helvetica" pitchFamily="2" charset="0"/>
              <a:cs typeface="Arial" panose="020B0604020202020204" pitchFamily="34" charset="0"/>
            </a:endParaRPr>
          </a:p>
          <a:p>
            <a:pPr marL="285750" indent="-285750" algn="l" defTabSz="619125">
              <a:buFont typeface="Arial" panose="020B0604020202020204" pitchFamily="34" charset="0"/>
              <a:buChar char="•"/>
            </a:pPr>
            <a:r>
              <a:rPr lang="en-US" altLang="zh-CN" sz="2000" dirty="0">
                <a:solidFill>
                  <a:schemeClr val="tx1"/>
                </a:solidFill>
                <a:latin typeface="Helvetica" pitchFamily="2" charset="0"/>
                <a:cs typeface="Arial" panose="020B0604020202020204" pitchFamily="34" charset="0"/>
              </a:rPr>
              <a:t>Appealing programmable network devices (e.g., programmable switches)</a:t>
            </a:r>
          </a:p>
          <a:p>
            <a:pPr lvl="1" indent="0" algn="l" defTabSz="619125"/>
            <a:r>
              <a:rPr lang="en-US" altLang="zh-CN" sz="2000" dirty="0">
                <a:solidFill>
                  <a:schemeClr val="tx1"/>
                </a:solidFill>
                <a:latin typeface="Helvetica" pitchFamily="2" charset="0"/>
                <a:cs typeface="Arial" panose="020B0604020202020204" pitchFamily="34" charset="0"/>
              </a:rPr>
              <a:t>	</a:t>
            </a:r>
            <a:r>
              <a:rPr lang="zh-CN" altLang="en-US" sz="1600" dirty="0">
                <a:solidFill>
                  <a:schemeClr val="tx1"/>
                </a:solidFill>
                <a:latin typeface="Helvetica" pitchFamily="2" charset="0"/>
                <a:cs typeface="Arial" panose="020B0604020202020204" pitchFamily="34" charset="0"/>
              </a:rPr>
              <a:t>* </a:t>
            </a:r>
            <a:r>
              <a:rPr lang="en-US" altLang="zh-CN" sz="1600">
                <a:solidFill>
                  <a:schemeClr val="tx1"/>
                </a:solidFill>
                <a:latin typeface="Helvetica" pitchFamily="2" charset="0"/>
                <a:cs typeface="Arial" panose="020B0604020202020204" pitchFamily="34" charset="0"/>
              </a:rPr>
              <a:t>High </a:t>
            </a:r>
            <a:r>
              <a:rPr lang="en-US" altLang="zh-CN" sz="1600" dirty="0">
                <a:solidFill>
                  <a:schemeClr val="tx1"/>
                </a:solidFill>
                <a:latin typeface="Helvetica" pitchFamily="2" charset="0"/>
                <a:cs typeface="Arial" panose="020B0604020202020204" pitchFamily="34" charset="0"/>
              </a:rPr>
              <a:t>line-rate packet processing</a:t>
            </a:r>
          </a:p>
          <a:p>
            <a:pPr lvl="1" indent="0" algn="l" defTabSz="619125"/>
            <a:r>
              <a:rPr lang="en-US" altLang="zh-CN" sz="1600" dirty="0">
                <a:solidFill>
                  <a:schemeClr val="tx1"/>
                </a:solidFill>
                <a:latin typeface="Helvetica" pitchFamily="2" charset="0"/>
                <a:cs typeface="Arial" panose="020B0604020202020204" pitchFamily="34" charset="0"/>
              </a:rPr>
              <a:t>	</a:t>
            </a:r>
            <a:r>
              <a:rPr lang="zh-CN" altLang="en-US" sz="1600" dirty="0">
                <a:solidFill>
                  <a:schemeClr val="tx1"/>
                </a:solidFill>
                <a:latin typeface="Helvetica" pitchFamily="2" charset="0"/>
                <a:cs typeface="Arial" panose="020B0604020202020204" pitchFamily="34" charset="0"/>
              </a:rPr>
              <a:t>* </a:t>
            </a:r>
            <a:r>
              <a:rPr lang="en-US" altLang="zh-CN" sz="1600" dirty="0">
                <a:solidFill>
                  <a:schemeClr val="tx1"/>
                </a:solidFill>
                <a:latin typeface="Helvetica" pitchFamily="2" charset="0"/>
                <a:cs typeface="Arial" panose="020B0604020202020204" pitchFamily="34" charset="0"/>
              </a:rPr>
              <a:t>Full packet programmability with low cost</a:t>
            </a:r>
            <a:r>
              <a:rPr lang="zh-CN" altLang="en-US" sz="1600" dirty="0">
                <a:solidFill>
                  <a:schemeClr val="tx1"/>
                </a:solidFill>
                <a:latin typeface="Helvetica" pitchFamily="2" charset="0"/>
                <a:cs typeface="Arial" panose="020B0604020202020204" pitchFamily="34" charset="0"/>
              </a:rPr>
              <a:t> </a:t>
            </a:r>
            <a:endParaRPr lang="en-US" altLang="zh-CN" sz="1600" dirty="0">
              <a:solidFill>
                <a:schemeClr val="tx1"/>
              </a:solidFill>
              <a:latin typeface="Helvetica" pitchFamily="2" charset="0"/>
              <a:cs typeface="Arial" panose="020B0604020202020204" pitchFamily="34" charset="0"/>
            </a:endParaRPr>
          </a:p>
          <a:p>
            <a:pPr lvl="5" indent="0" algn="l" defTabSz="619125"/>
            <a:endParaRPr lang="en-US" altLang="zh-CN" sz="2000" dirty="0">
              <a:solidFill>
                <a:schemeClr val="tx1"/>
              </a:solidFill>
              <a:latin typeface="Helvetica" pitchFamily="2" charset="0"/>
              <a:cs typeface="Arial" panose="020B0604020202020204" pitchFamily="34" charset="0"/>
            </a:endParaRPr>
          </a:p>
          <a:p>
            <a:pPr marL="285750" lvl="3" indent="-285750" algn="l" defTabSz="619125">
              <a:buFont typeface="Arial" panose="020B0604020202020204" pitchFamily="34" charset="0"/>
              <a:buChar char="•"/>
            </a:pPr>
            <a:r>
              <a:rPr lang="en-US" altLang="zh-CN" sz="2000" dirty="0" err="1">
                <a:solidFill>
                  <a:schemeClr val="tx1"/>
                </a:solidFill>
                <a:latin typeface="Helvetica" pitchFamily="2" charset="0"/>
                <a:cs typeface="Arial" panose="020B0604020202020204" pitchFamily="34" charset="0"/>
              </a:rPr>
              <a:t>Jaqen</a:t>
            </a:r>
            <a:r>
              <a:rPr lang="en-US" altLang="zh-CN" sz="2000" dirty="0">
                <a:solidFill>
                  <a:schemeClr val="tx1"/>
                </a:solidFill>
                <a:latin typeface="Helvetica" pitchFamily="2" charset="0"/>
                <a:cs typeface="Arial" panose="020B0604020202020204" pitchFamily="34" charset="0"/>
              </a:rPr>
              <a:t>: Switch-native DDoS defense for</a:t>
            </a:r>
            <a:r>
              <a:rPr lang="zh-CN" altLang="en-US" sz="2000" dirty="0">
                <a:solidFill>
                  <a:schemeClr val="tx1"/>
                </a:solidFill>
                <a:latin typeface="Helvetica" pitchFamily="2" charset="0"/>
                <a:cs typeface="Arial" panose="020B0604020202020204" pitchFamily="34" charset="0"/>
              </a:rPr>
              <a:t> </a:t>
            </a:r>
            <a:r>
              <a:rPr lang="en-US" altLang="zh-CN" sz="2000" dirty="0">
                <a:solidFill>
                  <a:schemeClr val="tx1"/>
                </a:solidFill>
                <a:latin typeface="Helvetica" pitchFamily="2" charset="0"/>
                <a:cs typeface="Arial" panose="020B0604020202020204" pitchFamily="34" charset="0"/>
              </a:rPr>
              <a:t>ISP</a:t>
            </a:r>
            <a:r>
              <a:rPr lang="zh-CN" altLang="en-US" sz="2000" dirty="0">
                <a:solidFill>
                  <a:schemeClr val="tx1"/>
                </a:solidFill>
                <a:latin typeface="Helvetica" pitchFamily="2" charset="0"/>
                <a:cs typeface="Arial" panose="020B0604020202020204" pitchFamily="34" charset="0"/>
              </a:rPr>
              <a:t> </a:t>
            </a:r>
            <a:r>
              <a:rPr lang="en-US" altLang="zh-CN" sz="2000" dirty="0">
                <a:solidFill>
                  <a:schemeClr val="tx1"/>
                </a:solidFill>
                <a:latin typeface="Helvetica" pitchFamily="2" charset="0"/>
                <a:cs typeface="Arial" panose="020B0604020202020204" pitchFamily="34" charset="0"/>
              </a:rPr>
              <a:t>networks</a:t>
            </a:r>
          </a:p>
          <a:p>
            <a:pPr lvl="1" indent="0" algn="l" defTabSz="619125"/>
            <a:r>
              <a:rPr lang="en-US" altLang="zh-CN" sz="1600" dirty="0">
                <a:solidFill>
                  <a:schemeClr val="tx1"/>
                </a:solidFill>
                <a:latin typeface="Helvetica" pitchFamily="2" charset="0"/>
                <a:cs typeface="Arial" panose="020B0604020202020204" pitchFamily="34" charset="0"/>
              </a:rPr>
              <a:t>	* Broad-spectrum detection integrated with on-demand mitigation</a:t>
            </a:r>
          </a:p>
          <a:p>
            <a:pPr lvl="1" indent="0" algn="l" defTabSz="619125"/>
            <a:r>
              <a:rPr lang="en-US" altLang="zh-CN" sz="1600" dirty="0">
                <a:solidFill>
                  <a:schemeClr val="tx1"/>
                </a:solidFill>
                <a:latin typeface="Helvetica" pitchFamily="2" charset="0"/>
                <a:cs typeface="Arial" panose="020B0604020202020204" pitchFamily="34" charset="0"/>
              </a:rPr>
              <a:t>	</a:t>
            </a:r>
            <a:r>
              <a:rPr lang="zh-CN" altLang="en-US" sz="1600" dirty="0">
                <a:solidFill>
                  <a:schemeClr val="tx1"/>
                </a:solidFill>
                <a:latin typeface="Helvetica" pitchFamily="2" charset="0"/>
                <a:cs typeface="Arial" panose="020B0604020202020204" pitchFamily="34" charset="0"/>
              </a:rPr>
              <a:t>* </a:t>
            </a:r>
            <a:r>
              <a:rPr lang="en-US" altLang="zh-CN" sz="1600" dirty="0">
                <a:solidFill>
                  <a:schemeClr val="tx1"/>
                </a:solidFill>
                <a:latin typeface="Helvetica" pitchFamily="2" charset="0"/>
                <a:cs typeface="Arial" panose="020B0604020202020204" pitchFamily="34" charset="0"/>
              </a:rPr>
              <a:t>Network-wide resource management</a:t>
            </a:r>
          </a:p>
          <a:p>
            <a:pPr lvl="1" indent="0" algn="l" defTabSz="619125"/>
            <a:r>
              <a:rPr lang="en-US" altLang="zh-CN" sz="1600" dirty="0">
                <a:solidFill>
                  <a:schemeClr val="tx1"/>
                </a:solidFill>
                <a:latin typeface="Helvetica" pitchFamily="2" charset="0"/>
                <a:cs typeface="Arial" panose="020B0604020202020204" pitchFamily="34" charset="0"/>
              </a:rPr>
              <a:t>	* Switch-optimized library for best practice mitigation</a:t>
            </a:r>
          </a:p>
          <a:p>
            <a:pPr lvl="1" indent="0" algn="l" defTabSz="619125"/>
            <a:endParaRPr lang="en-US" altLang="zh-CN" sz="1600" dirty="0">
              <a:solidFill>
                <a:schemeClr val="tx1"/>
              </a:solidFill>
              <a:latin typeface="Helvetica" pitchFamily="2" charset="0"/>
              <a:cs typeface="Arial" panose="020B0604020202020204" pitchFamily="34" charset="0"/>
            </a:endParaRPr>
          </a:p>
          <a:p>
            <a:pPr lvl="1" indent="0" algn="l" defTabSz="619125"/>
            <a:r>
              <a:rPr lang="en-US" altLang="zh-CN" sz="1600" dirty="0">
                <a:solidFill>
                  <a:schemeClr val="tx1"/>
                </a:solidFill>
                <a:latin typeface="Helvetica" pitchFamily="2" charset="0"/>
                <a:cs typeface="Arial" panose="020B0604020202020204" pitchFamily="34" charset="0"/>
              </a:rPr>
              <a:t>	</a:t>
            </a:r>
            <a:endParaRPr lang="en-US" altLang="zh-CN" sz="2000" dirty="0">
              <a:solidFill>
                <a:schemeClr val="tx1"/>
              </a:solidFill>
              <a:latin typeface="Helvetica" pitchFamily="2" charset="0"/>
              <a:cs typeface="Arial" panose="020B0604020202020204" pitchFamily="34" charset="0"/>
            </a:endParaRPr>
          </a:p>
          <a:p>
            <a:pPr marL="285750" indent="-285750" algn="l" defTabSz="619125">
              <a:buFont typeface="Arial" panose="020B0604020202020204" pitchFamily="34" charset="0"/>
              <a:buChar char="•"/>
            </a:pPr>
            <a:endParaRPr lang="en-US" altLang="zh-CN" sz="2000" dirty="0">
              <a:solidFill>
                <a:schemeClr val="accent1"/>
              </a:solidFill>
              <a:latin typeface="Helvetica" pitchFamily="2" charset="0"/>
              <a:cs typeface="Arial" panose="020B0604020202020204" pitchFamily="34" charset="0"/>
            </a:endParaRPr>
          </a:p>
        </p:txBody>
      </p:sp>
      <p:sp>
        <p:nvSpPr>
          <p:cNvPr id="2" name="Rectangle 1">
            <a:extLst>
              <a:ext uri="{FF2B5EF4-FFF2-40B4-BE49-F238E27FC236}">
                <a16:creationId xmlns:a16="http://schemas.microsoft.com/office/drawing/2014/main" id="{EB8D6484-9D66-404D-BDCC-2B975A8AC50A}"/>
              </a:ext>
            </a:extLst>
          </p:cNvPr>
          <p:cNvSpPr/>
          <p:nvPr/>
        </p:nvSpPr>
        <p:spPr>
          <a:xfrm>
            <a:off x="2773043" y="4174307"/>
            <a:ext cx="3417253" cy="923330"/>
          </a:xfrm>
          <a:prstGeom prst="rect">
            <a:avLst/>
          </a:prstGeom>
        </p:spPr>
        <p:txBody>
          <a:bodyPr wrap="square">
            <a:spAutoFit/>
          </a:bodyPr>
          <a:lstStyle/>
          <a:p>
            <a:r>
              <a:rPr lang="en-US" sz="1800" u="sng" dirty="0"/>
              <a:t>Contact</a:t>
            </a:r>
            <a:r>
              <a:rPr lang="en-US" sz="1800" dirty="0"/>
              <a:t>: Alan Liu</a:t>
            </a:r>
          </a:p>
          <a:p>
            <a:r>
              <a:rPr lang="en-US" sz="1800" dirty="0" err="1"/>
              <a:t>zaoxing@bu.edu</a:t>
            </a:r>
            <a:endParaRPr lang="en-US" sz="1800" dirty="0"/>
          </a:p>
          <a:p>
            <a:r>
              <a:rPr lang="en-US" sz="1800" dirty="0">
                <a:hlinkClick r:id="rId4"/>
              </a:rPr>
              <a:t>http://</a:t>
            </a:r>
            <a:r>
              <a:rPr lang="en-US" sz="1800" dirty="0" err="1">
                <a:hlinkClick r:id="rId4"/>
              </a:rPr>
              <a:t>zaoxing.github.io</a:t>
            </a:r>
            <a:r>
              <a:rPr lang="en-US" sz="1800" dirty="0">
                <a:hlinkClick r:id="rId4"/>
              </a:rPr>
              <a:t>/</a:t>
            </a:r>
            <a:endParaRPr lang="en-US" sz="1800" dirty="0"/>
          </a:p>
        </p:txBody>
      </p:sp>
    </p:spTree>
    <p:extLst>
      <p:ext uri="{BB962C8B-B14F-4D97-AF65-F5344CB8AC3E}">
        <p14:creationId xmlns:p14="http://schemas.microsoft.com/office/powerpoint/2010/main" val="13397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18</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EB7"/>
                </a:solidFill>
                <a:latin typeface="Helvetica" pitchFamily="2" charset="0"/>
                <a:cs typeface="Arial Hebrew" pitchFamily="2" charset="-79"/>
              </a:rPr>
              <a:t>Mitigation Strategy Example: SYN Flood </a:t>
            </a:r>
            <a:endParaRPr lang="en" sz="2400" b="1" dirty="0">
              <a:solidFill>
                <a:srgbClr val="036EB7"/>
              </a:solidFill>
              <a:latin typeface="Helvetica" pitchFamily="2" charset="0"/>
              <a:cs typeface="Arial Hebrew" pitchFamily="2" charset="-79"/>
            </a:endParaRPr>
          </a:p>
        </p:txBody>
      </p:sp>
      <p:pic>
        <p:nvPicPr>
          <p:cNvPr id="3" name="Picture 2">
            <a:extLst>
              <a:ext uri="{FF2B5EF4-FFF2-40B4-BE49-F238E27FC236}">
                <a16:creationId xmlns:a16="http://schemas.microsoft.com/office/drawing/2014/main" id="{019C7BDE-4B7F-0043-BCDD-8B9FFC6D1804}"/>
              </a:ext>
            </a:extLst>
          </p:cNvPr>
          <p:cNvPicPr>
            <a:picLocks noChangeAspect="1"/>
          </p:cNvPicPr>
          <p:nvPr/>
        </p:nvPicPr>
        <p:blipFill>
          <a:blip r:embed="rId4"/>
          <a:stretch>
            <a:fillRect/>
          </a:stretch>
        </p:blipFill>
        <p:spPr>
          <a:xfrm>
            <a:off x="3744935" y="909814"/>
            <a:ext cx="3506771" cy="3857449"/>
          </a:xfrm>
          <a:prstGeom prst="rect">
            <a:avLst/>
          </a:prstGeom>
        </p:spPr>
      </p:pic>
      <p:cxnSp>
        <p:nvCxnSpPr>
          <p:cNvPr id="36" name="直线连接符 12">
            <a:extLst>
              <a:ext uri="{FF2B5EF4-FFF2-40B4-BE49-F238E27FC236}">
                <a16:creationId xmlns:a16="http://schemas.microsoft.com/office/drawing/2014/main" id="{BC139209-3B7F-5346-88C4-7A09692D1CA6}"/>
              </a:ext>
            </a:extLst>
          </p:cNvPr>
          <p:cNvCxnSpPr>
            <a:cxnSpLocks/>
          </p:cNvCxnSpPr>
          <p:nvPr/>
        </p:nvCxnSpPr>
        <p:spPr>
          <a:xfrm>
            <a:off x="2346068" y="1722663"/>
            <a:ext cx="0" cy="849087"/>
          </a:xfrm>
          <a:prstGeom prst="line">
            <a:avLst/>
          </a:prstGeom>
          <a:ln w="1270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线连接符 12">
            <a:extLst>
              <a:ext uri="{FF2B5EF4-FFF2-40B4-BE49-F238E27FC236}">
                <a16:creationId xmlns:a16="http://schemas.microsoft.com/office/drawing/2014/main" id="{FF8DB4BB-CC56-CB4B-80D4-6100E403F8D5}"/>
              </a:ext>
            </a:extLst>
          </p:cNvPr>
          <p:cNvCxnSpPr>
            <a:cxnSpLocks/>
          </p:cNvCxnSpPr>
          <p:nvPr/>
        </p:nvCxnSpPr>
        <p:spPr>
          <a:xfrm>
            <a:off x="2346068" y="3189086"/>
            <a:ext cx="0" cy="849087"/>
          </a:xfrm>
          <a:prstGeom prst="line">
            <a:avLst/>
          </a:prstGeom>
          <a:ln w="127000">
            <a:solidFill>
              <a:srgbClr val="00B9A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9438561-3947-EE45-B44B-21236B2592A0}"/>
              </a:ext>
            </a:extLst>
          </p:cNvPr>
          <p:cNvSpPr/>
          <p:nvPr/>
        </p:nvSpPr>
        <p:spPr>
          <a:xfrm>
            <a:off x="1603626" y="1178043"/>
            <a:ext cx="1484884" cy="400110"/>
          </a:xfrm>
          <a:prstGeom prst="rect">
            <a:avLst/>
          </a:prstGeom>
        </p:spPr>
        <p:txBody>
          <a:bodyPr wrap="square">
            <a:spAutoFit/>
          </a:bodyPr>
          <a:lstStyle/>
          <a:p>
            <a:r>
              <a:rPr lang="en-US" sz="2000" b="1" dirty="0">
                <a:solidFill>
                  <a:srgbClr val="07B8AD"/>
                </a:solidFill>
                <a:latin typeface="Helvetica" pitchFamily="2" charset="0"/>
              </a:rPr>
              <a:t>Filtering</a:t>
            </a:r>
          </a:p>
        </p:txBody>
      </p:sp>
      <p:sp>
        <p:nvSpPr>
          <p:cNvPr id="41" name="Rectangle 40">
            <a:extLst>
              <a:ext uri="{FF2B5EF4-FFF2-40B4-BE49-F238E27FC236}">
                <a16:creationId xmlns:a16="http://schemas.microsoft.com/office/drawing/2014/main" id="{E6259D5C-BF17-D645-8025-9F52623302C5}"/>
              </a:ext>
            </a:extLst>
          </p:cNvPr>
          <p:cNvSpPr/>
          <p:nvPr/>
        </p:nvSpPr>
        <p:spPr>
          <a:xfrm>
            <a:off x="1603626" y="2644466"/>
            <a:ext cx="1484884" cy="400110"/>
          </a:xfrm>
          <a:prstGeom prst="rect">
            <a:avLst/>
          </a:prstGeom>
        </p:spPr>
        <p:txBody>
          <a:bodyPr wrap="square">
            <a:spAutoFit/>
          </a:bodyPr>
          <a:lstStyle/>
          <a:p>
            <a:r>
              <a:rPr lang="en-US" sz="2000" b="1" dirty="0">
                <a:solidFill>
                  <a:srgbClr val="07B8AD"/>
                </a:solidFill>
                <a:latin typeface="Helvetica" pitchFamily="2" charset="0"/>
              </a:rPr>
              <a:t>Analysis</a:t>
            </a:r>
          </a:p>
        </p:txBody>
      </p:sp>
      <p:sp>
        <p:nvSpPr>
          <p:cNvPr id="42" name="Rectangle 41">
            <a:extLst>
              <a:ext uri="{FF2B5EF4-FFF2-40B4-BE49-F238E27FC236}">
                <a16:creationId xmlns:a16="http://schemas.microsoft.com/office/drawing/2014/main" id="{1AB95422-C74C-9546-9AFA-B5902B75273B}"/>
              </a:ext>
            </a:extLst>
          </p:cNvPr>
          <p:cNvSpPr/>
          <p:nvPr/>
        </p:nvSpPr>
        <p:spPr>
          <a:xfrm>
            <a:off x="1603626" y="4038173"/>
            <a:ext cx="1484884" cy="400110"/>
          </a:xfrm>
          <a:prstGeom prst="rect">
            <a:avLst/>
          </a:prstGeom>
        </p:spPr>
        <p:txBody>
          <a:bodyPr wrap="square">
            <a:spAutoFit/>
          </a:bodyPr>
          <a:lstStyle/>
          <a:p>
            <a:r>
              <a:rPr lang="en-US" sz="2000" b="1" dirty="0">
                <a:solidFill>
                  <a:srgbClr val="07B8AD"/>
                </a:solidFill>
                <a:latin typeface="Helvetica" pitchFamily="2" charset="0"/>
              </a:rPr>
              <a:t>Update</a:t>
            </a:r>
          </a:p>
        </p:txBody>
      </p:sp>
    </p:spTree>
    <p:extLst>
      <p:ext uri="{BB962C8B-B14F-4D97-AF65-F5344CB8AC3E}">
        <p14:creationId xmlns:p14="http://schemas.microsoft.com/office/powerpoint/2010/main" val="18046799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4">
            <a:extLst>
              <a:ext uri="{FF2B5EF4-FFF2-40B4-BE49-F238E27FC236}">
                <a16:creationId xmlns:a16="http://schemas.microsoft.com/office/drawing/2014/main" id="{26F3C3BC-D6F8-EE43-853D-F9893D8ACC8A}"/>
              </a:ext>
            </a:extLst>
          </p:cNvPr>
          <p:cNvPicPr>
            <a:picLocks noChangeAspect="1"/>
          </p:cNvPicPr>
          <p:nvPr/>
        </p:nvPicPr>
        <p:blipFill>
          <a:blip r:embed="rId3"/>
          <a:stretch>
            <a:fillRect/>
          </a:stretch>
        </p:blipFill>
        <p:spPr>
          <a:xfrm>
            <a:off x="0" y="100066"/>
            <a:ext cx="1163549" cy="454193"/>
          </a:xfrm>
          <a:prstGeom prst="rect">
            <a:avLst/>
          </a:prstGeom>
        </p:spPr>
      </p:pic>
      <p:sp>
        <p:nvSpPr>
          <p:cNvPr id="33" name="Google Shape;93;p14">
            <a:extLst>
              <a:ext uri="{FF2B5EF4-FFF2-40B4-BE49-F238E27FC236}">
                <a16:creationId xmlns:a16="http://schemas.microsoft.com/office/drawing/2014/main" id="{6E13A05B-1B2E-0D4F-A9EF-0DE7574C8B7A}"/>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altLang="zh-CN" sz="2400" b="1" dirty="0">
                <a:solidFill>
                  <a:srgbClr val="036EB7"/>
                </a:solidFill>
                <a:latin typeface="Helvetica" pitchFamily="2" charset="0"/>
                <a:cs typeface="Arial Hebrew" pitchFamily="2" charset="-79"/>
              </a:rPr>
              <a:t>DDoS attacks are getting worse</a:t>
            </a:r>
            <a:endParaRPr lang="en" sz="2400" b="1" dirty="0">
              <a:solidFill>
                <a:srgbClr val="036EB7"/>
              </a:solidFill>
              <a:latin typeface="Helvetica" pitchFamily="2" charset="0"/>
              <a:cs typeface="Arial Hebrew" pitchFamily="2" charset="-79"/>
            </a:endParaRPr>
          </a:p>
        </p:txBody>
      </p:sp>
      <p:sp>
        <p:nvSpPr>
          <p:cNvPr id="2" name="Rectangle 1">
            <a:extLst>
              <a:ext uri="{FF2B5EF4-FFF2-40B4-BE49-F238E27FC236}">
                <a16:creationId xmlns:a16="http://schemas.microsoft.com/office/drawing/2014/main" id="{33A00746-2F5A-0549-A210-071D34457C6B}"/>
              </a:ext>
            </a:extLst>
          </p:cNvPr>
          <p:cNvSpPr/>
          <p:nvPr/>
        </p:nvSpPr>
        <p:spPr>
          <a:xfrm>
            <a:off x="683758" y="827889"/>
            <a:ext cx="7571889" cy="1015663"/>
          </a:xfrm>
          <a:prstGeom prst="rect">
            <a:avLst/>
          </a:prstGeom>
        </p:spPr>
        <p:txBody>
          <a:bodyPr wrap="square">
            <a:spAutoFit/>
          </a:bodyPr>
          <a:lstStyle/>
          <a:p>
            <a:pPr marL="342900" indent="-342900" algn="l" defTabSz="619125">
              <a:buFont typeface="Arial" panose="020B0604020202020204" pitchFamily="34" charset="0"/>
              <a:buChar char="•"/>
            </a:pPr>
            <a:r>
              <a:rPr lang="en-US" sz="2000" dirty="0">
                <a:solidFill>
                  <a:schemeClr val="tx1"/>
                </a:solidFill>
                <a:latin typeface="Helvetica" pitchFamily="2" charset="0"/>
              </a:rPr>
              <a:t>Increasing in </a:t>
            </a:r>
            <a:r>
              <a:rPr lang="en-US" sz="2000" i="1" kern="1200" dirty="0">
                <a:solidFill>
                  <a:srgbClr val="00B9AC"/>
                </a:solidFill>
                <a:latin typeface="Helvetica" pitchFamily="2" charset="0"/>
                <a:cs typeface="Arial" panose="020B0604020202020204" pitchFamily="34" charset="0"/>
              </a:rPr>
              <a:t>volume</a:t>
            </a:r>
          </a:p>
          <a:p>
            <a:pPr marL="342900" indent="-342900" algn="l" defTabSz="619125">
              <a:buFont typeface="Arial" panose="020B0604020202020204" pitchFamily="34" charset="0"/>
              <a:buChar char="•"/>
            </a:pPr>
            <a:r>
              <a:rPr lang="en-US" sz="2000" dirty="0">
                <a:solidFill>
                  <a:schemeClr val="tx1"/>
                </a:solidFill>
                <a:latin typeface="Helvetica" pitchFamily="2" charset="0"/>
              </a:rPr>
              <a:t>Increasing in </a:t>
            </a:r>
            <a:r>
              <a:rPr lang="en-US" sz="2000" i="1" kern="1200" dirty="0">
                <a:solidFill>
                  <a:srgbClr val="00B9AC"/>
                </a:solidFill>
                <a:latin typeface="Helvetica" pitchFamily="2" charset="0"/>
                <a:cs typeface="Arial" panose="020B0604020202020204" pitchFamily="34" charset="0"/>
              </a:rPr>
              <a:t>diversity</a:t>
            </a:r>
          </a:p>
          <a:p>
            <a:pPr marL="342900" indent="-342900" algn="l" defTabSz="619125">
              <a:buFont typeface="Arial" panose="020B0604020202020204" pitchFamily="34" charset="0"/>
              <a:buChar char="•"/>
            </a:pPr>
            <a:r>
              <a:rPr lang="en-US" sz="2000" dirty="0">
                <a:solidFill>
                  <a:schemeClr val="tx1"/>
                </a:solidFill>
                <a:latin typeface="Helvetica" pitchFamily="2" charset="0"/>
              </a:rPr>
              <a:t>Increasing in </a:t>
            </a:r>
            <a:r>
              <a:rPr lang="en-US" sz="2000" i="1" kern="1200" dirty="0">
                <a:solidFill>
                  <a:srgbClr val="00B9AC"/>
                </a:solidFill>
                <a:latin typeface="Helvetica" pitchFamily="2" charset="0"/>
                <a:cs typeface="Arial" panose="020B0604020202020204" pitchFamily="34" charset="0"/>
              </a:rPr>
              <a:t>cost </a:t>
            </a:r>
            <a:r>
              <a:rPr lang="en-US" sz="2000" i="1" kern="1200" dirty="0">
                <a:solidFill>
                  <a:schemeClr val="tx1"/>
                </a:solidFill>
                <a:latin typeface="Helvetica" pitchFamily="2" charset="0"/>
                <a:cs typeface="Arial" panose="020B0604020202020204" pitchFamily="34" charset="0"/>
              </a:rPr>
              <a:t>to defend the attacks</a:t>
            </a:r>
          </a:p>
        </p:txBody>
      </p:sp>
      <p:sp>
        <p:nvSpPr>
          <p:cNvPr id="34" name="Slide Number Placeholder 2">
            <a:extLst>
              <a:ext uri="{FF2B5EF4-FFF2-40B4-BE49-F238E27FC236}">
                <a16:creationId xmlns:a16="http://schemas.microsoft.com/office/drawing/2014/main" id="{17DD8AFA-2E04-F04D-9667-C384316E0764}"/>
              </a:ext>
            </a:extLst>
          </p:cNvPr>
          <p:cNvSpPr txBox="1">
            <a:spLocks/>
          </p:cNvSpPr>
          <p:nvPr/>
        </p:nvSpPr>
        <p:spPr>
          <a:xfrm>
            <a:off x="8416686" y="4685945"/>
            <a:ext cx="360676" cy="333425"/>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fld id="{86CB4B4D-7CA3-9044-876B-883B54F8677D}" type="slidenum">
              <a:rPr lang="en-US" sz="1400" smtClean="0">
                <a:solidFill>
                  <a:schemeClr val="bg2">
                    <a:lumMod val="50000"/>
                  </a:schemeClr>
                </a:solidFill>
                <a:latin typeface="Raleway" panose="020B0503030101060003" pitchFamily="34" charset="77"/>
              </a:rPr>
              <a:pPr/>
              <a:t>2</a:t>
            </a:fld>
            <a:endParaRPr lang="en-US" sz="1400" dirty="0">
              <a:solidFill>
                <a:schemeClr val="bg2">
                  <a:lumMod val="50000"/>
                </a:schemeClr>
              </a:solidFill>
              <a:latin typeface="Raleway" panose="020B0503030101060003" pitchFamily="34" charset="77"/>
            </a:endParaRPr>
          </a:p>
        </p:txBody>
      </p:sp>
      <p:pic>
        <p:nvPicPr>
          <p:cNvPr id="6" name="Picture 5">
            <a:extLst>
              <a:ext uri="{FF2B5EF4-FFF2-40B4-BE49-F238E27FC236}">
                <a16:creationId xmlns:a16="http://schemas.microsoft.com/office/drawing/2014/main" id="{AF7234C6-A1F1-D646-8FEF-96F80C8DD6D5}"/>
              </a:ext>
            </a:extLst>
          </p:cNvPr>
          <p:cNvPicPr>
            <a:picLocks noChangeAspect="1"/>
          </p:cNvPicPr>
          <p:nvPr/>
        </p:nvPicPr>
        <p:blipFill rotWithShape="1">
          <a:blip r:embed="rId4"/>
          <a:srcRect t="28288"/>
          <a:stretch/>
        </p:blipFill>
        <p:spPr>
          <a:xfrm>
            <a:off x="3376653" y="2086357"/>
            <a:ext cx="5687834" cy="407391"/>
          </a:xfrm>
          <a:prstGeom prst="rect">
            <a:avLst/>
          </a:prstGeom>
          <a:ln>
            <a:solidFill>
              <a:schemeClr val="accent1"/>
            </a:solidFill>
          </a:ln>
        </p:spPr>
      </p:pic>
      <p:pic>
        <p:nvPicPr>
          <p:cNvPr id="9" name="Picture 8">
            <a:extLst>
              <a:ext uri="{FF2B5EF4-FFF2-40B4-BE49-F238E27FC236}">
                <a16:creationId xmlns:a16="http://schemas.microsoft.com/office/drawing/2014/main" id="{F86FFFFC-6A51-AF4B-9FFD-95FD92A14D7B}"/>
              </a:ext>
            </a:extLst>
          </p:cNvPr>
          <p:cNvPicPr>
            <a:picLocks noChangeAspect="1"/>
          </p:cNvPicPr>
          <p:nvPr/>
        </p:nvPicPr>
        <p:blipFill>
          <a:blip r:embed="rId5"/>
          <a:stretch>
            <a:fillRect/>
          </a:stretch>
        </p:blipFill>
        <p:spPr>
          <a:xfrm>
            <a:off x="73587" y="2626897"/>
            <a:ext cx="4862146" cy="699350"/>
          </a:xfrm>
          <a:prstGeom prst="rect">
            <a:avLst/>
          </a:prstGeom>
          <a:ln>
            <a:solidFill>
              <a:schemeClr val="accent1"/>
            </a:solidFill>
          </a:ln>
        </p:spPr>
      </p:pic>
      <p:pic>
        <p:nvPicPr>
          <p:cNvPr id="11" name="Picture 10">
            <a:extLst>
              <a:ext uri="{FF2B5EF4-FFF2-40B4-BE49-F238E27FC236}">
                <a16:creationId xmlns:a16="http://schemas.microsoft.com/office/drawing/2014/main" id="{AAC1C3A3-D90C-1B45-910F-7BBDBE77BDB3}"/>
              </a:ext>
            </a:extLst>
          </p:cNvPr>
          <p:cNvPicPr>
            <a:picLocks noChangeAspect="1"/>
          </p:cNvPicPr>
          <p:nvPr/>
        </p:nvPicPr>
        <p:blipFill rotWithShape="1">
          <a:blip r:embed="rId6"/>
          <a:srcRect l="2122" t="30708" r="3188" b="20530"/>
          <a:stretch/>
        </p:blipFill>
        <p:spPr>
          <a:xfrm>
            <a:off x="3908399" y="3465839"/>
            <a:ext cx="5156088" cy="345982"/>
          </a:xfrm>
          <a:prstGeom prst="rect">
            <a:avLst/>
          </a:prstGeom>
          <a:ln>
            <a:solidFill>
              <a:schemeClr val="accent1"/>
            </a:solidFill>
          </a:ln>
        </p:spPr>
      </p:pic>
      <p:pic>
        <p:nvPicPr>
          <p:cNvPr id="13" name="Picture 12">
            <a:extLst>
              <a:ext uri="{FF2B5EF4-FFF2-40B4-BE49-F238E27FC236}">
                <a16:creationId xmlns:a16="http://schemas.microsoft.com/office/drawing/2014/main" id="{BFE9E801-8E41-504E-9B2E-804F8154D973}"/>
              </a:ext>
            </a:extLst>
          </p:cNvPr>
          <p:cNvPicPr>
            <a:picLocks noChangeAspect="1"/>
          </p:cNvPicPr>
          <p:nvPr/>
        </p:nvPicPr>
        <p:blipFill>
          <a:blip r:embed="rId7"/>
          <a:stretch>
            <a:fillRect/>
          </a:stretch>
        </p:blipFill>
        <p:spPr>
          <a:xfrm>
            <a:off x="107417" y="3975361"/>
            <a:ext cx="4862147" cy="588384"/>
          </a:xfrm>
          <a:prstGeom prst="rect">
            <a:avLst/>
          </a:prstGeom>
          <a:ln>
            <a:solidFill>
              <a:schemeClr val="accent1"/>
            </a:solidFill>
          </a:ln>
        </p:spPr>
      </p:pic>
      <p:sp>
        <p:nvSpPr>
          <p:cNvPr id="14" name="Rectangle 13">
            <a:extLst>
              <a:ext uri="{FF2B5EF4-FFF2-40B4-BE49-F238E27FC236}">
                <a16:creationId xmlns:a16="http://schemas.microsoft.com/office/drawing/2014/main" id="{259075C3-60F5-BA42-9117-B83221268824}"/>
              </a:ext>
            </a:extLst>
          </p:cNvPr>
          <p:cNvSpPr/>
          <p:nvPr/>
        </p:nvSpPr>
        <p:spPr>
          <a:xfrm>
            <a:off x="73587" y="3349780"/>
            <a:ext cx="2464904" cy="338554"/>
          </a:xfrm>
          <a:prstGeom prst="rect">
            <a:avLst/>
          </a:prstGeom>
        </p:spPr>
        <p:txBody>
          <a:bodyPr wrap="square">
            <a:spAutoFit/>
          </a:bodyPr>
          <a:lstStyle/>
          <a:p>
            <a:r>
              <a:rPr lang="en-US" sz="1600" i="1" dirty="0">
                <a:latin typeface="Helvetica" pitchFamily="2" charset="0"/>
              </a:rPr>
              <a:t>9/10/2020 U.S. CISA </a:t>
            </a:r>
          </a:p>
        </p:txBody>
      </p:sp>
      <p:sp>
        <p:nvSpPr>
          <p:cNvPr id="19" name="Rectangle 18">
            <a:extLst>
              <a:ext uri="{FF2B5EF4-FFF2-40B4-BE49-F238E27FC236}">
                <a16:creationId xmlns:a16="http://schemas.microsoft.com/office/drawing/2014/main" id="{43FCE588-334B-A345-9CA5-65B0B20202EC}"/>
              </a:ext>
            </a:extLst>
          </p:cNvPr>
          <p:cNvSpPr/>
          <p:nvPr/>
        </p:nvSpPr>
        <p:spPr>
          <a:xfrm>
            <a:off x="6352214" y="2505147"/>
            <a:ext cx="2464904" cy="338554"/>
          </a:xfrm>
          <a:prstGeom prst="rect">
            <a:avLst/>
          </a:prstGeom>
        </p:spPr>
        <p:txBody>
          <a:bodyPr wrap="square">
            <a:spAutoFit/>
          </a:bodyPr>
          <a:lstStyle/>
          <a:p>
            <a:r>
              <a:rPr lang="en-US" sz="1600" i="1" dirty="0">
                <a:latin typeface="Helvetica" pitchFamily="2" charset="0"/>
              </a:rPr>
              <a:t>9/15/2020 </a:t>
            </a:r>
            <a:r>
              <a:rPr lang="en-US" sz="1600" i="1" dirty="0" err="1">
                <a:latin typeface="Helvetica" pitchFamily="2" charset="0"/>
              </a:rPr>
              <a:t>Infosecurity</a:t>
            </a:r>
            <a:endParaRPr lang="en-US" sz="1600" i="1" dirty="0">
              <a:latin typeface="Helvetica" pitchFamily="2" charset="0"/>
            </a:endParaRPr>
          </a:p>
        </p:txBody>
      </p:sp>
      <p:sp>
        <p:nvSpPr>
          <p:cNvPr id="20" name="Rectangle 19">
            <a:extLst>
              <a:ext uri="{FF2B5EF4-FFF2-40B4-BE49-F238E27FC236}">
                <a16:creationId xmlns:a16="http://schemas.microsoft.com/office/drawing/2014/main" id="{18932475-0727-9447-B0FF-EB2EF0358CD2}"/>
              </a:ext>
            </a:extLst>
          </p:cNvPr>
          <p:cNvSpPr/>
          <p:nvPr/>
        </p:nvSpPr>
        <p:spPr>
          <a:xfrm>
            <a:off x="6352214" y="3877034"/>
            <a:ext cx="2464904" cy="338554"/>
          </a:xfrm>
          <a:prstGeom prst="rect">
            <a:avLst/>
          </a:prstGeom>
        </p:spPr>
        <p:txBody>
          <a:bodyPr wrap="square">
            <a:spAutoFit/>
          </a:bodyPr>
          <a:lstStyle/>
          <a:p>
            <a:r>
              <a:rPr lang="en-US" sz="1600" i="1" dirty="0">
                <a:latin typeface="Helvetica" pitchFamily="2" charset="0"/>
              </a:rPr>
              <a:t>9/16/2020 Neustar</a:t>
            </a:r>
          </a:p>
        </p:txBody>
      </p:sp>
      <p:sp>
        <p:nvSpPr>
          <p:cNvPr id="23" name="Rectangle 22">
            <a:extLst>
              <a:ext uri="{FF2B5EF4-FFF2-40B4-BE49-F238E27FC236}">
                <a16:creationId xmlns:a16="http://schemas.microsoft.com/office/drawing/2014/main" id="{B0CB34FB-DECE-F841-A6D9-A7D54D385EFD}"/>
              </a:ext>
            </a:extLst>
          </p:cNvPr>
          <p:cNvSpPr/>
          <p:nvPr/>
        </p:nvSpPr>
        <p:spPr>
          <a:xfrm>
            <a:off x="129052" y="4588556"/>
            <a:ext cx="2068449" cy="338554"/>
          </a:xfrm>
          <a:prstGeom prst="rect">
            <a:avLst/>
          </a:prstGeom>
        </p:spPr>
        <p:txBody>
          <a:bodyPr wrap="square">
            <a:spAutoFit/>
          </a:bodyPr>
          <a:lstStyle/>
          <a:p>
            <a:r>
              <a:rPr lang="en-US" sz="1600" i="1" dirty="0">
                <a:latin typeface="Helvetica" pitchFamily="2" charset="0"/>
              </a:rPr>
              <a:t>9/3/2020 ZDNet</a:t>
            </a:r>
          </a:p>
        </p:txBody>
      </p:sp>
    </p:spTree>
    <p:extLst>
      <p:ext uri="{BB962C8B-B14F-4D97-AF65-F5344CB8AC3E}">
        <p14:creationId xmlns:p14="http://schemas.microsoft.com/office/powerpoint/2010/main" val="2971434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3</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400" b="1" dirty="0">
                <a:solidFill>
                  <a:srgbClr val="036EB7"/>
                </a:solidFill>
                <a:latin typeface="Helvetica" pitchFamily="2" charset="0"/>
                <a:cs typeface="Arial Hebrew" pitchFamily="2" charset="-79"/>
              </a:rPr>
              <a:t>Requirements for DDoS Defense</a:t>
            </a:r>
          </a:p>
        </p:txBody>
      </p:sp>
      <p:sp>
        <p:nvSpPr>
          <p:cNvPr id="49" name="Rectangle 48">
            <a:extLst>
              <a:ext uri="{FF2B5EF4-FFF2-40B4-BE49-F238E27FC236}">
                <a16:creationId xmlns:a16="http://schemas.microsoft.com/office/drawing/2014/main" id="{F01AA2EE-6ED8-244D-BDD7-4724200850A1}"/>
              </a:ext>
            </a:extLst>
          </p:cNvPr>
          <p:cNvSpPr/>
          <p:nvPr/>
        </p:nvSpPr>
        <p:spPr>
          <a:xfrm>
            <a:off x="373290" y="1232922"/>
            <a:ext cx="7654469" cy="2677656"/>
          </a:xfrm>
          <a:prstGeom prst="rect">
            <a:avLst/>
          </a:prstGeom>
        </p:spPr>
        <p:txBody>
          <a:bodyPr wrap="square">
            <a:spAutoFit/>
          </a:bodyPr>
          <a:lstStyle/>
          <a:p>
            <a:pPr marL="342900" indent="-342900" algn="l" defTabSz="619125">
              <a:buFont typeface="Arial" panose="020B0604020202020204" pitchFamily="34" charset="0"/>
              <a:buChar char="•"/>
            </a:pPr>
            <a:r>
              <a:rPr lang="en-US" sz="2200" dirty="0">
                <a:solidFill>
                  <a:schemeClr val="tx1"/>
                </a:solidFill>
                <a:latin typeface="Helvetica" pitchFamily="2" charset="0"/>
              </a:rPr>
              <a:t>Performance: </a:t>
            </a:r>
          </a:p>
          <a:p>
            <a:pPr algn="l" defTabSz="619125"/>
            <a:r>
              <a:rPr lang="en-US" sz="2000" dirty="0">
                <a:solidFill>
                  <a:schemeClr val="tx1"/>
                </a:solidFill>
                <a:latin typeface="Helvetica" pitchFamily="2" charset="0"/>
              </a:rPr>
              <a:t>	handle </a:t>
            </a:r>
            <a:r>
              <a:rPr lang="en-US" sz="2000" i="1" dirty="0">
                <a:solidFill>
                  <a:srgbClr val="07B8AD"/>
                </a:solidFill>
                <a:latin typeface="Helvetica" pitchFamily="2" charset="0"/>
              </a:rPr>
              <a:t>large</a:t>
            </a:r>
            <a:r>
              <a:rPr lang="en-US" sz="2000" dirty="0">
                <a:solidFill>
                  <a:schemeClr val="tx1"/>
                </a:solidFill>
                <a:latin typeface="Helvetica" pitchFamily="2" charset="0"/>
              </a:rPr>
              <a:t> </a:t>
            </a:r>
            <a:r>
              <a:rPr lang="en-US" sz="2000" i="1" kern="1200" dirty="0">
                <a:solidFill>
                  <a:srgbClr val="00B9AC"/>
                </a:solidFill>
                <a:latin typeface="Helvetica" pitchFamily="2" charset="0"/>
                <a:cs typeface="Arial" panose="020B0604020202020204" pitchFamily="34" charset="0"/>
              </a:rPr>
              <a:t>volumes </a:t>
            </a:r>
            <a:r>
              <a:rPr lang="en-US" sz="2000" kern="1200" dirty="0">
                <a:solidFill>
                  <a:schemeClr val="tx1"/>
                </a:solidFill>
                <a:latin typeface="Helvetica" pitchFamily="2" charset="0"/>
                <a:cs typeface="Arial" panose="020B0604020202020204" pitchFamily="34" charset="0"/>
              </a:rPr>
              <a:t>with</a:t>
            </a:r>
            <a:r>
              <a:rPr lang="en-US" sz="2000" i="1" kern="1200" dirty="0">
                <a:solidFill>
                  <a:srgbClr val="00B9AC"/>
                </a:solidFill>
                <a:latin typeface="Helvetica" pitchFamily="2" charset="0"/>
                <a:cs typeface="Arial" panose="020B0604020202020204" pitchFamily="34" charset="0"/>
              </a:rPr>
              <a:t> low latency</a:t>
            </a:r>
          </a:p>
          <a:p>
            <a:pPr marL="342900" indent="-342900" algn="l" defTabSz="619125">
              <a:buFont typeface="Arial" panose="020B0604020202020204" pitchFamily="34" charset="0"/>
              <a:buChar char="•"/>
            </a:pPr>
            <a:endParaRPr lang="en-US" sz="2000" i="1" kern="1200" dirty="0">
              <a:solidFill>
                <a:srgbClr val="00B9AC"/>
              </a:solidFill>
              <a:latin typeface="Helvetica" pitchFamily="2" charset="0"/>
              <a:cs typeface="Arial" panose="020B0604020202020204" pitchFamily="34" charset="0"/>
            </a:endParaRPr>
          </a:p>
          <a:p>
            <a:pPr marL="342900" indent="-342900" algn="l" defTabSz="619125">
              <a:buFont typeface="Arial" panose="020B0604020202020204" pitchFamily="34" charset="0"/>
              <a:buChar char="•"/>
            </a:pPr>
            <a:r>
              <a:rPr lang="en-US" sz="2200" dirty="0">
                <a:solidFill>
                  <a:schemeClr val="tx1"/>
                </a:solidFill>
                <a:latin typeface="Helvetica" pitchFamily="2" charset="0"/>
              </a:rPr>
              <a:t>Flexibility:</a:t>
            </a:r>
          </a:p>
          <a:p>
            <a:pPr algn="l" defTabSz="619125"/>
            <a:r>
              <a:rPr lang="en-US" sz="2000" dirty="0">
                <a:solidFill>
                  <a:schemeClr val="tx1"/>
                </a:solidFill>
                <a:latin typeface="Helvetica" pitchFamily="2" charset="0"/>
              </a:rPr>
              <a:t>	handle </a:t>
            </a:r>
            <a:r>
              <a:rPr lang="en-US" sz="2000" i="1" dirty="0">
                <a:solidFill>
                  <a:srgbClr val="07B8AD"/>
                </a:solidFill>
                <a:latin typeface="Helvetica" pitchFamily="2" charset="0"/>
              </a:rPr>
              <a:t>diverse attack vectors</a:t>
            </a:r>
          </a:p>
          <a:p>
            <a:pPr marL="342900" indent="-342900" algn="l" defTabSz="619125">
              <a:buFont typeface="Arial" panose="020B0604020202020204" pitchFamily="34" charset="0"/>
              <a:buChar char="•"/>
            </a:pPr>
            <a:endParaRPr lang="en-US" sz="2200" i="1" dirty="0">
              <a:solidFill>
                <a:srgbClr val="07B8AD"/>
              </a:solidFill>
              <a:latin typeface="Helvetica" pitchFamily="2" charset="0"/>
            </a:endParaRPr>
          </a:p>
          <a:p>
            <a:pPr marL="342900" indent="-342900" algn="l" defTabSz="619125">
              <a:buFont typeface="Arial" panose="020B0604020202020204" pitchFamily="34" charset="0"/>
              <a:buChar char="•"/>
            </a:pPr>
            <a:r>
              <a:rPr lang="en-US" sz="2200" dirty="0">
                <a:solidFill>
                  <a:schemeClr val="tx1"/>
                </a:solidFill>
                <a:latin typeface="Helvetica" pitchFamily="2" charset="0"/>
              </a:rPr>
              <a:t>Cost-effectiveness:</a:t>
            </a:r>
          </a:p>
          <a:p>
            <a:pPr algn="l" defTabSz="619125"/>
            <a:r>
              <a:rPr lang="en-US" sz="2000" dirty="0">
                <a:solidFill>
                  <a:schemeClr val="tx1"/>
                </a:solidFill>
                <a:latin typeface="Helvetica" pitchFamily="2" charset="0"/>
              </a:rPr>
              <a:t>	handle attacks with </a:t>
            </a:r>
            <a:r>
              <a:rPr lang="en-US" sz="2000" i="1" dirty="0">
                <a:solidFill>
                  <a:srgbClr val="07B8AD"/>
                </a:solidFill>
                <a:latin typeface="Helvetica" pitchFamily="2" charset="0"/>
              </a:rPr>
              <a:t>low</a:t>
            </a:r>
            <a:r>
              <a:rPr lang="en-US" sz="2000" i="1" dirty="0">
                <a:solidFill>
                  <a:schemeClr val="tx1"/>
                </a:solidFill>
                <a:latin typeface="Helvetica" pitchFamily="2" charset="0"/>
              </a:rPr>
              <a:t> </a:t>
            </a:r>
            <a:r>
              <a:rPr lang="en-US" sz="2000" i="1">
                <a:solidFill>
                  <a:srgbClr val="07B8AD"/>
                </a:solidFill>
                <a:latin typeface="Helvetica" pitchFamily="2" charset="0"/>
              </a:rPr>
              <a:t>capital and operational </a:t>
            </a:r>
            <a:r>
              <a:rPr lang="en-US" sz="2000" i="1" dirty="0">
                <a:solidFill>
                  <a:srgbClr val="07B8AD"/>
                </a:solidFill>
                <a:latin typeface="Helvetica" pitchFamily="2" charset="0"/>
              </a:rPr>
              <a:t>costs</a:t>
            </a:r>
          </a:p>
        </p:txBody>
      </p:sp>
    </p:spTree>
    <p:extLst>
      <p:ext uri="{BB962C8B-B14F-4D97-AF65-F5344CB8AC3E}">
        <p14:creationId xmlns:p14="http://schemas.microsoft.com/office/powerpoint/2010/main" val="5493999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411C268-FEBA-0E4B-89A6-EE714512C499}"/>
              </a:ext>
            </a:extLst>
          </p:cNvPr>
          <p:cNvGrpSpPr/>
          <p:nvPr/>
        </p:nvGrpSpPr>
        <p:grpSpPr>
          <a:xfrm>
            <a:off x="4540931" y="3049675"/>
            <a:ext cx="1823537" cy="631833"/>
            <a:chOff x="3383421" y="3873672"/>
            <a:chExt cx="2434457" cy="829250"/>
          </a:xfrm>
        </p:grpSpPr>
        <p:pic>
          <p:nvPicPr>
            <p:cNvPr id="72" name="Picture 71">
              <a:extLst>
                <a:ext uri="{FF2B5EF4-FFF2-40B4-BE49-F238E27FC236}">
                  <a16:creationId xmlns:a16="http://schemas.microsoft.com/office/drawing/2014/main" id="{149FBBA3-6B03-9940-81E1-63518A8B1039}"/>
                </a:ext>
              </a:extLst>
            </p:cNvPr>
            <p:cNvPicPr>
              <a:picLocks noChangeAspect="1"/>
            </p:cNvPicPr>
            <p:nvPr/>
          </p:nvPicPr>
          <p:blipFill>
            <a:blip r:embed="rId3"/>
            <a:stretch>
              <a:fillRect/>
            </a:stretch>
          </p:blipFill>
          <p:spPr>
            <a:xfrm>
              <a:off x="4182350" y="3873672"/>
              <a:ext cx="829250" cy="829250"/>
            </a:xfrm>
            <a:prstGeom prst="rect">
              <a:avLst/>
            </a:prstGeom>
          </p:spPr>
        </p:pic>
        <p:pic>
          <p:nvPicPr>
            <p:cNvPr id="73" name="Picture 72">
              <a:extLst>
                <a:ext uri="{FF2B5EF4-FFF2-40B4-BE49-F238E27FC236}">
                  <a16:creationId xmlns:a16="http://schemas.microsoft.com/office/drawing/2014/main" id="{D402DE94-E09F-E549-8F0C-56614F7B625A}"/>
                </a:ext>
              </a:extLst>
            </p:cNvPr>
            <p:cNvPicPr>
              <a:picLocks noChangeAspect="1"/>
            </p:cNvPicPr>
            <p:nvPr/>
          </p:nvPicPr>
          <p:blipFill>
            <a:blip r:embed="rId3"/>
            <a:stretch>
              <a:fillRect/>
            </a:stretch>
          </p:blipFill>
          <p:spPr>
            <a:xfrm>
              <a:off x="3383421" y="3873672"/>
              <a:ext cx="829250" cy="829250"/>
            </a:xfrm>
            <a:prstGeom prst="rect">
              <a:avLst/>
            </a:prstGeom>
          </p:spPr>
        </p:pic>
        <p:pic>
          <p:nvPicPr>
            <p:cNvPr id="74" name="Picture 73">
              <a:extLst>
                <a:ext uri="{FF2B5EF4-FFF2-40B4-BE49-F238E27FC236}">
                  <a16:creationId xmlns:a16="http://schemas.microsoft.com/office/drawing/2014/main" id="{A8128C09-2671-2247-A33B-746F0113D44D}"/>
                </a:ext>
              </a:extLst>
            </p:cNvPr>
            <p:cNvPicPr>
              <a:picLocks noChangeAspect="1"/>
            </p:cNvPicPr>
            <p:nvPr/>
          </p:nvPicPr>
          <p:blipFill>
            <a:blip r:embed="rId3"/>
            <a:stretch>
              <a:fillRect/>
            </a:stretch>
          </p:blipFill>
          <p:spPr>
            <a:xfrm>
              <a:off x="4988628" y="3873672"/>
              <a:ext cx="829250" cy="829250"/>
            </a:xfrm>
            <a:prstGeom prst="rect">
              <a:avLst/>
            </a:prstGeom>
          </p:spPr>
        </p:pic>
      </p:grpSp>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4</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4"/>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altLang="zh-CN" sz="2400" b="1" dirty="0">
                <a:solidFill>
                  <a:srgbClr val="036EB7"/>
                </a:solidFill>
                <a:latin typeface="Helvetica" pitchFamily="2" charset="0"/>
                <a:cs typeface="Arial Hebrew" pitchFamily="2" charset="-79"/>
              </a:rPr>
              <a:t>Current</a:t>
            </a:r>
            <a:r>
              <a:rPr lang="zh-CN" altLang="en-US" sz="2400" b="1" dirty="0">
                <a:solidFill>
                  <a:srgbClr val="036EB7"/>
                </a:solidFill>
                <a:latin typeface="Helvetica" pitchFamily="2" charset="0"/>
                <a:cs typeface="Arial Hebrew" pitchFamily="2" charset="-79"/>
              </a:rPr>
              <a:t> </a:t>
            </a:r>
            <a:r>
              <a:rPr lang="en-US" altLang="zh-CN" sz="2400" b="1" dirty="0">
                <a:solidFill>
                  <a:srgbClr val="036EB7"/>
                </a:solidFill>
                <a:latin typeface="Helvetica" pitchFamily="2" charset="0"/>
                <a:cs typeface="Arial Hebrew" pitchFamily="2" charset="-79"/>
              </a:rPr>
              <a:t>DDoS Solutions:</a:t>
            </a:r>
            <a:r>
              <a:rPr lang="zh-CN" altLang="en-US" sz="2400" b="1" dirty="0">
                <a:solidFill>
                  <a:srgbClr val="036EB7"/>
                </a:solidFill>
                <a:latin typeface="Helvetica" pitchFamily="2" charset="0"/>
                <a:cs typeface="Arial Hebrew" pitchFamily="2" charset="-79"/>
              </a:rPr>
              <a:t> </a:t>
            </a:r>
            <a:r>
              <a:rPr lang="en-US" altLang="zh-CN" sz="2400" b="1" dirty="0">
                <a:solidFill>
                  <a:srgbClr val="036EB7"/>
                </a:solidFill>
                <a:latin typeface="Helvetica" pitchFamily="2" charset="0"/>
                <a:cs typeface="Arial Hebrew" pitchFamily="2" charset="-79"/>
              </a:rPr>
              <a:t>Middleboxes</a:t>
            </a:r>
            <a:endParaRPr lang="en" sz="2400" b="1" dirty="0">
              <a:solidFill>
                <a:srgbClr val="036EB7"/>
              </a:solidFill>
              <a:latin typeface="Helvetica" pitchFamily="2" charset="0"/>
              <a:cs typeface="Arial Hebrew" pitchFamily="2" charset="-79"/>
            </a:endParaRPr>
          </a:p>
        </p:txBody>
      </p:sp>
      <p:pic>
        <p:nvPicPr>
          <p:cNvPr id="50" name="Google Shape;170;p31">
            <a:extLst>
              <a:ext uri="{FF2B5EF4-FFF2-40B4-BE49-F238E27FC236}">
                <a16:creationId xmlns:a16="http://schemas.microsoft.com/office/drawing/2014/main" id="{038B6B34-56A7-BA42-9E0A-5D27B2720A80}"/>
              </a:ext>
            </a:extLst>
          </p:cNvPr>
          <p:cNvPicPr preferRelativeResize="0"/>
          <p:nvPr/>
        </p:nvPicPr>
        <p:blipFill>
          <a:blip r:embed="rId5">
            <a:alphaModFix/>
          </a:blip>
          <a:stretch>
            <a:fillRect/>
          </a:stretch>
        </p:blipFill>
        <p:spPr>
          <a:xfrm>
            <a:off x="4924071" y="1209604"/>
            <a:ext cx="917325" cy="876003"/>
          </a:xfrm>
          <a:prstGeom prst="rect">
            <a:avLst/>
          </a:prstGeom>
          <a:noFill/>
          <a:ln>
            <a:noFill/>
          </a:ln>
        </p:spPr>
      </p:pic>
      <p:cxnSp>
        <p:nvCxnSpPr>
          <p:cNvPr id="51" name="直线连接符 9">
            <a:extLst>
              <a:ext uri="{FF2B5EF4-FFF2-40B4-BE49-F238E27FC236}">
                <a16:creationId xmlns:a16="http://schemas.microsoft.com/office/drawing/2014/main" id="{1A186003-99F8-D040-88A9-64F1C0EA6CF3}"/>
              </a:ext>
            </a:extLst>
          </p:cNvPr>
          <p:cNvCxnSpPr>
            <a:cxnSpLocks/>
          </p:cNvCxnSpPr>
          <p:nvPr/>
        </p:nvCxnSpPr>
        <p:spPr>
          <a:xfrm>
            <a:off x="1338224" y="2424984"/>
            <a:ext cx="784837" cy="1"/>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Google Shape;93;p14">
            <a:extLst>
              <a:ext uri="{FF2B5EF4-FFF2-40B4-BE49-F238E27FC236}">
                <a16:creationId xmlns:a16="http://schemas.microsoft.com/office/drawing/2014/main" id="{3B5561EB-8B18-5045-8E96-FBD84927F16E}"/>
              </a:ext>
            </a:extLst>
          </p:cNvPr>
          <p:cNvSpPr txBox="1">
            <a:spLocks/>
          </p:cNvSpPr>
          <p:nvPr/>
        </p:nvSpPr>
        <p:spPr>
          <a:xfrm>
            <a:off x="149688" y="1610483"/>
            <a:ext cx="1292820" cy="479126"/>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75" b="1" dirty="0">
                <a:solidFill>
                  <a:srgbClr val="F15A24"/>
                </a:solidFill>
                <a:latin typeface="Helvetica" pitchFamily="2" charset="0"/>
                <a:ea typeface="Helvetica" charset="0"/>
                <a:cs typeface="Arial" panose="020B0604020202020204" pitchFamily="34" charset="0"/>
              </a:rPr>
              <a:t>Attacker</a:t>
            </a:r>
          </a:p>
        </p:txBody>
      </p:sp>
      <p:pic>
        <p:nvPicPr>
          <p:cNvPr id="53" name="图片 15">
            <a:extLst>
              <a:ext uri="{FF2B5EF4-FFF2-40B4-BE49-F238E27FC236}">
                <a16:creationId xmlns:a16="http://schemas.microsoft.com/office/drawing/2014/main" id="{153FBCE7-2E34-2F43-9889-2AEB743DB64D}"/>
              </a:ext>
            </a:extLst>
          </p:cNvPr>
          <p:cNvPicPr>
            <a:picLocks noChangeAspect="1"/>
          </p:cNvPicPr>
          <p:nvPr/>
        </p:nvPicPr>
        <p:blipFill>
          <a:blip r:embed="rId6"/>
          <a:stretch>
            <a:fillRect/>
          </a:stretch>
        </p:blipFill>
        <p:spPr>
          <a:xfrm>
            <a:off x="149688" y="2239022"/>
            <a:ext cx="917325" cy="797066"/>
          </a:xfrm>
          <a:prstGeom prst="rect">
            <a:avLst/>
          </a:prstGeom>
        </p:spPr>
      </p:pic>
      <p:cxnSp>
        <p:nvCxnSpPr>
          <p:cNvPr id="59" name="直线连接符 9">
            <a:extLst>
              <a:ext uri="{FF2B5EF4-FFF2-40B4-BE49-F238E27FC236}">
                <a16:creationId xmlns:a16="http://schemas.microsoft.com/office/drawing/2014/main" id="{5D11CADC-B709-4B41-B08C-0D219844EA30}"/>
              </a:ext>
            </a:extLst>
          </p:cNvPr>
          <p:cNvCxnSpPr>
            <a:cxnSpLocks/>
          </p:cNvCxnSpPr>
          <p:nvPr/>
        </p:nvCxnSpPr>
        <p:spPr>
          <a:xfrm flipV="1">
            <a:off x="3283028" y="1599552"/>
            <a:ext cx="1101224" cy="64415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9D29B48C-DCC8-C046-BE6A-3D0391798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9259" y="2100787"/>
            <a:ext cx="657724" cy="657724"/>
          </a:xfrm>
          <a:prstGeom prst="rect">
            <a:avLst/>
          </a:prstGeom>
        </p:spPr>
      </p:pic>
      <p:pic>
        <p:nvPicPr>
          <p:cNvPr id="63" name="Picture 62">
            <a:extLst>
              <a:ext uri="{FF2B5EF4-FFF2-40B4-BE49-F238E27FC236}">
                <a16:creationId xmlns:a16="http://schemas.microsoft.com/office/drawing/2014/main" id="{99DAEC85-D2BA-D24E-9C77-B1BFF0E94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8148" y="2151083"/>
            <a:ext cx="657724" cy="657724"/>
          </a:xfrm>
          <a:prstGeom prst="rect">
            <a:avLst/>
          </a:prstGeom>
        </p:spPr>
      </p:pic>
      <p:pic>
        <p:nvPicPr>
          <p:cNvPr id="64" name="Picture 63">
            <a:extLst>
              <a:ext uri="{FF2B5EF4-FFF2-40B4-BE49-F238E27FC236}">
                <a16:creationId xmlns:a16="http://schemas.microsoft.com/office/drawing/2014/main" id="{623B6839-5330-1F48-9241-1CD52FD67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117" y="2185986"/>
            <a:ext cx="657724" cy="657724"/>
          </a:xfrm>
          <a:prstGeom prst="rect">
            <a:avLst/>
          </a:prstGeom>
        </p:spPr>
      </p:pic>
      <p:sp>
        <p:nvSpPr>
          <p:cNvPr id="66" name="Rectangle 65">
            <a:extLst>
              <a:ext uri="{FF2B5EF4-FFF2-40B4-BE49-F238E27FC236}">
                <a16:creationId xmlns:a16="http://schemas.microsoft.com/office/drawing/2014/main" id="{1FB0A67F-29A9-F64B-886D-5EA0F5AF6C5F}"/>
              </a:ext>
            </a:extLst>
          </p:cNvPr>
          <p:cNvSpPr/>
          <p:nvPr/>
        </p:nvSpPr>
        <p:spPr>
          <a:xfrm>
            <a:off x="4526614" y="817310"/>
            <a:ext cx="2049445" cy="345770"/>
          </a:xfrm>
          <a:prstGeom prst="rect">
            <a:avLst/>
          </a:prstGeom>
        </p:spPr>
        <p:txBody>
          <a:bodyPr wrap="square">
            <a:spAutoFit/>
          </a:bodyPr>
          <a:lstStyle/>
          <a:p>
            <a:r>
              <a:rPr lang="en-US" sz="1600" i="1" dirty="0">
                <a:latin typeface="Helvetica" pitchFamily="2" charset="0"/>
              </a:rPr>
              <a:t>Hardware appliance</a:t>
            </a:r>
          </a:p>
        </p:txBody>
      </p:sp>
      <p:pic>
        <p:nvPicPr>
          <p:cNvPr id="76" name="图片 6">
            <a:extLst>
              <a:ext uri="{FF2B5EF4-FFF2-40B4-BE49-F238E27FC236}">
                <a16:creationId xmlns:a16="http://schemas.microsoft.com/office/drawing/2014/main" id="{39839B16-4408-B14F-9AA4-2077CD66CD00}"/>
              </a:ext>
            </a:extLst>
          </p:cNvPr>
          <p:cNvPicPr>
            <a:picLocks noChangeAspect="1"/>
          </p:cNvPicPr>
          <p:nvPr/>
        </p:nvPicPr>
        <p:blipFill>
          <a:blip r:embed="rId8"/>
          <a:stretch>
            <a:fillRect/>
          </a:stretch>
        </p:blipFill>
        <p:spPr>
          <a:xfrm>
            <a:off x="2289989" y="2152488"/>
            <a:ext cx="697829" cy="606345"/>
          </a:xfrm>
          <a:prstGeom prst="rect">
            <a:avLst/>
          </a:prstGeom>
        </p:spPr>
      </p:pic>
      <p:sp>
        <p:nvSpPr>
          <p:cNvPr id="77" name="Shape 182">
            <a:extLst>
              <a:ext uri="{FF2B5EF4-FFF2-40B4-BE49-F238E27FC236}">
                <a16:creationId xmlns:a16="http://schemas.microsoft.com/office/drawing/2014/main" id="{B895C011-6DE0-A949-9873-8DAED8050D09}"/>
              </a:ext>
            </a:extLst>
          </p:cNvPr>
          <p:cNvSpPr txBox="1"/>
          <p:nvPr/>
        </p:nvSpPr>
        <p:spPr>
          <a:xfrm>
            <a:off x="1972437" y="1604525"/>
            <a:ext cx="1292820" cy="527436"/>
          </a:xfrm>
          <a:prstGeom prst="rect">
            <a:avLst/>
          </a:prstGeom>
          <a:noFill/>
          <a:ln>
            <a:noFill/>
          </a:ln>
        </p:spPr>
        <p:txBody>
          <a:bodyPr lIns="68570" tIns="34275" rIns="68570" bIns="34275" anchor="t" anchorCtr="0">
            <a:noAutofit/>
          </a:bodyPr>
          <a:lstStyle/>
          <a:p>
            <a:pPr>
              <a:buClr>
                <a:srgbClr val="000000"/>
              </a:buClr>
              <a:buSzPct val="25000"/>
            </a:pPr>
            <a:r>
              <a:rPr lang="en" sz="1600" dirty="0">
                <a:latin typeface="Arial"/>
                <a:ea typeface="Arial"/>
                <a:cs typeface="Arial"/>
                <a:sym typeface="Arial"/>
              </a:rPr>
              <a:t>Out-of-band</a:t>
            </a:r>
          </a:p>
          <a:p>
            <a:pPr>
              <a:buClr>
                <a:srgbClr val="000000"/>
              </a:buClr>
              <a:buSzPct val="25000"/>
            </a:pPr>
            <a:r>
              <a:rPr lang="en" sz="1600" dirty="0">
                <a:latin typeface="Arial"/>
                <a:ea typeface="Arial"/>
                <a:cs typeface="Arial"/>
                <a:sym typeface="Arial"/>
              </a:rPr>
              <a:t>Detection</a:t>
            </a:r>
          </a:p>
        </p:txBody>
      </p:sp>
      <p:cxnSp>
        <p:nvCxnSpPr>
          <p:cNvPr id="80" name="直线连接符 9">
            <a:extLst>
              <a:ext uri="{FF2B5EF4-FFF2-40B4-BE49-F238E27FC236}">
                <a16:creationId xmlns:a16="http://schemas.microsoft.com/office/drawing/2014/main" id="{876A9A0B-678F-A044-8FB9-01594A1904EA}"/>
              </a:ext>
            </a:extLst>
          </p:cNvPr>
          <p:cNvCxnSpPr>
            <a:cxnSpLocks/>
          </p:cNvCxnSpPr>
          <p:nvPr/>
        </p:nvCxnSpPr>
        <p:spPr>
          <a:xfrm>
            <a:off x="3279724" y="2604372"/>
            <a:ext cx="947851" cy="84288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9F84CE24-6B9D-5E4A-AE7C-432EB44D139D}"/>
              </a:ext>
            </a:extLst>
          </p:cNvPr>
          <p:cNvSpPr/>
          <p:nvPr/>
        </p:nvSpPr>
        <p:spPr>
          <a:xfrm>
            <a:off x="4217495" y="2782148"/>
            <a:ext cx="2464904" cy="338554"/>
          </a:xfrm>
          <a:prstGeom prst="rect">
            <a:avLst/>
          </a:prstGeom>
        </p:spPr>
        <p:txBody>
          <a:bodyPr wrap="square">
            <a:spAutoFit/>
          </a:bodyPr>
          <a:lstStyle/>
          <a:p>
            <a:r>
              <a:rPr lang="en-US" sz="1600" i="1" dirty="0">
                <a:latin typeface="Helvetica" pitchFamily="2" charset="0"/>
              </a:rPr>
              <a:t>Server</a:t>
            </a:r>
            <a:r>
              <a:rPr lang="zh-CN" altLang="en-US" sz="1600" i="1" dirty="0">
                <a:latin typeface="Helvetica" pitchFamily="2" charset="0"/>
              </a:rPr>
              <a:t> </a:t>
            </a:r>
            <a:r>
              <a:rPr lang="en-US" altLang="zh-CN" sz="1600" i="1" dirty="0">
                <a:latin typeface="Helvetica" pitchFamily="2" charset="0"/>
              </a:rPr>
              <a:t>Clusters</a:t>
            </a:r>
            <a:endParaRPr lang="en-US" sz="1600" i="1" dirty="0">
              <a:latin typeface="Helvetica" pitchFamily="2" charset="0"/>
            </a:endParaRPr>
          </a:p>
        </p:txBody>
      </p:sp>
      <p:cxnSp>
        <p:nvCxnSpPr>
          <p:cNvPr id="88" name="直线连接符 9">
            <a:extLst>
              <a:ext uri="{FF2B5EF4-FFF2-40B4-BE49-F238E27FC236}">
                <a16:creationId xmlns:a16="http://schemas.microsoft.com/office/drawing/2014/main" id="{11AF84E3-42E8-CB4B-A99B-5F0680760560}"/>
              </a:ext>
            </a:extLst>
          </p:cNvPr>
          <p:cNvCxnSpPr>
            <a:cxnSpLocks/>
          </p:cNvCxnSpPr>
          <p:nvPr/>
        </p:nvCxnSpPr>
        <p:spPr>
          <a:xfrm>
            <a:off x="6339504" y="1672973"/>
            <a:ext cx="1175574" cy="579051"/>
          </a:xfrm>
          <a:prstGeom prst="line">
            <a:avLst/>
          </a:prstGeom>
          <a:ln w="1016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线连接符 9">
            <a:extLst>
              <a:ext uri="{FF2B5EF4-FFF2-40B4-BE49-F238E27FC236}">
                <a16:creationId xmlns:a16="http://schemas.microsoft.com/office/drawing/2014/main" id="{23D12577-437B-264E-BFF3-2994C0ABECB4}"/>
              </a:ext>
            </a:extLst>
          </p:cNvPr>
          <p:cNvCxnSpPr>
            <a:cxnSpLocks/>
            <a:stCxn id="74" idx="3"/>
          </p:cNvCxnSpPr>
          <p:nvPr/>
        </p:nvCxnSpPr>
        <p:spPr>
          <a:xfrm flipV="1">
            <a:off x="6364468" y="2653939"/>
            <a:ext cx="1078046" cy="711653"/>
          </a:xfrm>
          <a:prstGeom prst="line">
            <a:avLst/>
          </a:prstGeom>
          <a:ln w="1016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16B3488-6F2C-B246-A4FF-ECCA1FE28FFC}"/>
              </a:ext>
            </a:extLst>
          </p:cNvPr>
          <p:cNvSpPr txBox="1"/>
          <p:nvPr/>
        </p:nvSpPr>
        <p:spPr>
          <a:xfrm>
            <a:off x="4093521" y="2215617"/>
            <a:ext cx="2762451" cy="307777"/>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a:solidFill>
                  <a:srgbClr val="FF0000"/>
                </a:solidFill>
                <a:latin typeface="Helvetica" pitchFamily="2" charset="0"/>
              </a:rPr>
              <a:t>Inflexible, high cost</a:t>
            </a:r>
          </a:p>
        </p:txBody>
      </p:sp>
      <p:sp>
        <p:nvSpPr>
          <p:cNvPr id="96" name="TextBox 95">
            <a:extLst>
              <a:ext uri="{FF2B5EF4-FFF2-40B4-BE49-F238E27FC236}">
                <a16:creationId xmlns:a16="http://schemas.microsoft.com/office/drawing/2014/main" id="{26EE23BD-D154-E742-B4D6-31350E32073E}"/>
              </a:ext>
            </a:extLst>
          </p:cNvPr>
          <p:cNvSpPr txBox="1"/>
          <p:nvPr/>
        </p:nvSpPr>
        <p:spPr>
          <a:xfrm>
            <a:off x="4068721" y="3766840"/>
            <a:ext cx="2762452" cy="311071"/>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a:solidFill>
                  <a:srgbClr val="FF0000"/>
                </a:solidFill>
                <a:latin typeface="Helvetica" pitchFamily="2" charset="0"/>
              </a:rPr>
              <a:t>low performance, high cost</a:t>
            </a:r>
          </a:p>
        </p:txBody>
      </p:sp>
      <p:sp>
        <p:nvSpPr>
          <p:cNvPr id="99" name="Rectangle 98">
            <a:extLst>
              <a:ext uri="{FF2B5EF4-FFF2-40B4-BE49-F238E27FC236}">
                <a16:creationId xmlns:a16="http://schemas.microsoft.com/office/drawing/2014/main" id="{4FCD74DA-B4AB-B14C-87B7-3C551EAE7066}"/>
              </a:ext>
            </a:extLst>
          </p:cNvPr>
          <p:cNvSpPr/>
          <p:nvPr/>
        </p:nvSpPr>
        <p:spPr>
          <a:xfrm>
            <a:off x="7639417" y="2856626"/>
            <a:ext cx="1119118" cy="338554"/>
          </a:xfrm>
          <a:prstGeom prst="rect">
            <a:avLst/>
          </a:prstGeom>
        </p:spPr>
        <p:txBody>
          <a:bodyPr wrap="square">
            <a:spAutoFit/>
          </a:bodyPr>
          <a:lstStyle/>
          <a:p>
            <a:r>
              <a:rPr lang="en-US" sz="1600" dirty="0">
                <a:latin typeface="Helvetica" pitchFamily="2" charset="0"/>
              </a:rPr>
              <a:t>Victims</a:t>
            </a:r>
          </a:p>
        </p:txBody>
      </p:sp>
      <p:sp>
        <p:nvSpPr>
          <p:cNvPr id="100" name="TextBox 99">
            <a:extLst>
              <a:ext uri="{FF2B5EF4-FFF2-40B4-BE49-F238E27FC236}">
                <a16:creationId xmlns:a16="http://schemas.microsoft.com/office/drawing/2014/main" id="{0621A2AF-DBD3-D445-8CF0-68D437DE8231}"/>
              </a:ext>
            </a:extLst>
          </p:cNvPr>
          <p:cNvSpPr txBox="1"/>
          <p:nvPr/>
        </p:nvSpPr>
        <p:spPr>
          <a:xfrm>
            <a:off x="1632096" y="2817444"/>
            <a:ext cx="1771766" cy="307777"/>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a:solidFill>
                  <a:srgbClr val="FF0000"/>
                </a:solidFill>
                <a:latin typeface="Helvetica" pitchFamily="2" charset="0"/>
              </a:rPr>
              <a:t>Slow or inaccurate</a:t>
            </a:r>
          </a:p>
        </p:txBody>
      </p:sp>
      <p:sp>
        <p:nvSpPr>
          <p:cNvPr id="101" name="Rectangle 100">
            <a:extLst>
              <a:ext uri="{FF2B5EF4-FFF2-40B4-BE49-F238E27FC236}">
                <a16:creationId xmlns:a16="http://schemas.microsoft.com/office/drawing/2014/main" id="{A398441A-B740-C243-8DCA-D56838331C9C}"/>
              </a:ext>
            </a:extLst>
          </p:cNvPr>
          <p:cNvSpPr/>
          <p:nvPr/>
        </p:nvSpPr>
        <p:spPr>
          <a:xfrm>
            <a:off x="2922230" y="4179917"/>
            <a:ext cx="5055433" cy="338554"/>
          </a:xfrm>
          <a:prstGeom prst="rect">
            <a:avLst/>
          </a:prstGeom>
        </p:spPr>
        <p:txBody>
          <a:bodyPr wrap="square">
            <a:spAutoFit/>
          </a:bodyPr>
          <a:lstStyle/>
          <a:p>
            <a:r>
              <a:rPr lang="en-US" sz="1600" dirty="0">
                <a:latin typeface="Helvetica" pitchFamily="2" charset="0"/>
              </a:rPr>
              <a:t>E.g., 100 servers for 1000Gbps mitigation. </a:t>
            </a:r>
            <a:r>
              <a:rPr lang="en-US" sz="1400" dirty="0">
                <a:latin typeface="Helvetica" pitchFamily="2" charset="0"/>
              </a:rPr>
              <a:t>[Security’15]</a:t>
            </a:r>
          </a:p>
        </p:txBody>
      </p:sp>
      <p:sp>
        <p:nvSpPr>
          <p:cNvPr id="102" name="Rectangle 101">
            <a:extLst>
              <a:ext uri="{FF2B5EF4-FFF2-40B4-BE49-F238E27FC236}">
                <a16:creationId xmlns:a16="http://schemas.microsoft.com/office/drawing/2014/main" id="{00B6B761-4923-9C40-ACAB-61C7145E8E6D}"/>
              </a:ext>
            </a:extLst>
          </p:cNvPr>
          <p:cNvSpPr/>
          <p:nvPr/>
        </p:nvSpPr>
        <p:spPr>
          <a:xfrm>
            <a:off x="2922230" y="4580815"/>
            <a:ext cx="3135964" cy="400110"/>
          </a:xfrm>
          <a:prstGeom prst="rect">
            <a:avLst/>
          </a:prstGeom>
        </p:spPr>
        <p:txBody>
          <a:bodyPr wrap="square">
            <a:spAutoFit/>
          </a:bodyPr>
          <a:lstStyle/>
          <a:p>
            <a:r>
              <a:rPr lang="en-US" sz="2000" b="1" kern="1200" dirty="0">
                <a:solidFill>
                  <a:srgbClr val="036EB7"/>
                </a:solidFill>
                <a:latin typeface="Helvetica" pitchFamily="2" charset="0"/>
                <a:cs typeface="Arial Hebrew" pitchFamily="2" charset="-79"/>
              </a:rPr>
              <a:t>Can we do better?</a:t>
            </a:r>
          </a:p>
        </p:txBody>
      </p:sp>
    </p:spTree>
    <p:extLst>
      <p:ext uri="{BB962C8B-B14F-4D97-AF65-F5344CB8AC3E}">
        <p14:creationId xmlns:p14="http://schemas.microsoft.com/office/powerpoint/2010/main" val="512156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par>
                                <p:cTn id="11" presetID="9"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dissolve">
                                      <p:cBhvr>
                                        <p:cTn id="16" dur="500"/>
                                        <p:tgtEl>
                                          <p:spTgt spid="99"/>
                                        </p:tgtEl>
                                      </p:cBhvr>
                                    </p:animEffect>
                                  </p:childTnLst>
                                </p:cTn>
                              </p:par>
                              <p:par>
                                <p:cTn id="17" presetID="9"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par>
                                <p:cTn id="23" presetID="9"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dissolve">
                                      <p:cBhvr>
                                        <p:cTn id="25" dur="500"/>
                                        <p:tgtEl>
                                          <p:spTgt spid="50"/>
                                        </p:tgtEl>
                                      </p:cBhvr>
                                    </p:animEffect>
                                  </p:childTnLst>
                                </p:cTn>
                              </p:par>
                              <p:par>
                                <p:cTn id="26" presetID="9"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dissolve">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dissolve">
                                      <p:cBhvr>
                                        <p:cTn id="36" dur="500"/>
                                        <p:tgtEl>
                                          <p:spTgt spid="80"/>
                                        </p:tgtEl>
                                      </p:cBhvr>
                                    </p:animEffect>
                                  </p:childTnLst>
                                </p:cTn>
                              </p:par>
                              <p:par>
                                <p:cTn id="37" presetID="9"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dissolve">
                                      <p:cBhvr>
                                        <p:cTn id="39" dur="500"/>
                                        <p:tgtEl>
                                          <p:spTgt spid="7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dissolve">
                                      <p:cBhvr>
                                        <p:cTn id="42" dur="500"/>
                                        <p:tgtEl>
                                          <p:spTgt spid="8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dissolve">
                                      <p:cBhvr>
                                        <p:cTn id="45" dur="500"/>
                                        <p:tgtEl>
                                          <p:spTgt spid="96"/>
                                        </p:tgtEl>
                                      </p:cBhvr>
                                    </p:animEffect>
                                  </p:childTnLst>
                                </p:cTn>
                              </p:par>
                              <p:par>
                                <p:cTn id="46" presetID="9" presetClass="entr" presetSubtype="0" fill="hold"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dissolve">
                                      <p:cBhvr>
                                        <p:cTn id="48" dur="500"/>
                                        <p:tgtEl>
                                          <p:spTgt spid="9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dissolve">
                                      <p:cBhvr>
                                        <p:cTn id="51" dur="500"/>
                                        <p:tgtEl>
                                          <p:spTgt spid="10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dissolve">
                                      <p:cBhvr>
                                        <p:cTn id="5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82" grpId="0"/>
      <p:bldP spid="95" grpId="0" animBg="1"/>
      <p:bldP spid="96" grpId="0" animBg="1"/>
      <p:bldP spid="99"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altLang="zh-CN" sz="2400" b="1" dirty="0">
                <a:solidFill>
                  <a:srgbClr val="036EB7"/>
                </a:solidFill>
                <a:latin typeface="Helvetica" pitchFamily="2" charset="0"/>
                <a:cs typeface="Arial Hebrew" pitchFamily="2" charset="-79"/>
              </a:rPr>
              <a:t>Trend: Network devices are more programmable</a:t>
            </a:r>
            <a:endParaRPr lang="en" sz="2400" b="1" dirty="0">
              <a:solidFill>
                <a:srgbClr val="036EB7"/>
              </a:solidFill>
              <a:latin typeface="Helvetica" pitchFamily="2" charset="0"/>
              <a:cs typeface="Arial Hebrew" pitchFamily="2" charset="-79"/>
            </a:endParaRPr>
          </a:p>
        </p:txBody>
      </p:sp>
      <p:pic>
        <p:nvPicPr>
          <p:cNvPr id="1026" name="Picture 2" descr="Trident3-X7 / BCM56870 Series">
            <a:extLst>
              <a:ext uri="{FF2B5EF4-FFF2-40B4-BE49-F238E27FC236}">
                <a16:creationId xmlns:a16="http://schemas.microsoft.com/office/drawing/2014/main" id="{B2C6FC29-B40B-374D-8CA5-4B54429E6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339" y="1952936"/>
            <a:ext cx="1495055" cy="1495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RDIS 100GbE Barefoot Tofino-based Network Switch » Open Compute Project">
            <a:extLst>
              <a:ext uri="{FF2B5EF4-FFF2-40B4-BE49-F238E27FC236}">
                <a16:creationId xmlns:a16="http://schemas.microsoft.com/office/drawing/2014/main" id="{0B697771-9E87-7340-B6DE-65EA0684A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97" y="2494688"/>
            <a:ext cx="2568483" cy="808448"/>
          </a:xfrm>
          <a:prstGeom prst="rect">
            <a:avLst/>
          </a:prstGeom>
          <a:noFill/>
          <a:extLst>
            <a:ext uri="{909E8E84-426E-40DD-AFC4-6F175D3DCCD1}">
              <a14:hiddenFill xmlns:a14="http://schemas.microsoft.com/office/drawing/2010/main">
                <a:solidFill>
                  <a:srgbClr val="FFFFFF"/>
                </a:solidFill>
              </a14:hiddenFill>
            </a:ext>
          </a:extLst>
        </p:spPr>
      </p:pic>
      <p:sp>
        <p:nvSpPr>
          <p:cNvPr id="46" name="Shape 182">
            <a:extLst>
              <a:ext uri="{FF2B5EF4-FFF2-40B4-BE49-F238E27FC236}">
                <a16:creationId xmlns:a16="http://schemas.microsoft.com/office/drawing/2014/main" id="{72231726-FE1F-9B48-9547-B4426C35F93D}"/>
              </a:ext>
            </a:extLst>
          </p:cNvPr>
          <p:cNvSpPr txBox="1"/>
          <p:nvPr/>
        </p:nvSpPr>
        <p:spPr>
          <a:xfrm>
            <a:off x="949397" y="3285039"/>
            <a:ext cx="2497568" cy="244019"/>
          </a:xfrm>
          <a:prstGeom prst="rect">
            <a:avLst/>
          </a:prstGeom>
          <a:noFill/>
          <a:ln>
            <a:noFill/>
          </a:ln>
        </p:spPr>
        <p:txBody>
          <a:bodyPr lIns="68570" tIns="34275" rIns="68570" bIns="34275" anchor="t" anchorCtr="0">
            <a:noAutofit/>
          </a:bodyPr>
          <a:lstStyle/>
          <a:p>
            <a:pPr>
              <a:buClr>
                <a:srgbClr val="000000"/>
              </a:buClr>
              <a:buSzPct val="25000"/>
            </a:pPr>
            <a:r>
              <a:rPr lang="en" sz="1600" dirty="0">
                <a:latin typeface="Helvetica" pitchFamily="2" charset="0"/>
                <a:ea typeface="Arial"/>
                <a:cs typeface="Arial"/>
                <a:sym typeface="Arial"/>
              </a:rPr>
              <a:t>Programmable Switch</a:t>
            </a:r>
          </a:p>
        </p:txBody>
      </p:sp>
      <p:sp>
        <p:nvSpPr>
          <p:cNvPr id="48" name="Shape 182">
            <a:extLst>
              <a:ext uri="{FF2B5EF4-FFF2-40B4-BE49-F238E27FC236}">
                <a16:creationId xmlns:a16="http://schemas.microsoft.com/office/drawing/2014/main" id="{E2D073D5-CA85-EF47-9D8E-F307DEF7523D}"/>
              </a:ext>
            </a:extLst>
          </p:cNvPr>
          <p:cNvSpPr txBox="1"/>
          <p:nvPr/>
        </p:nvSpPr>
        <p:spPr>
          <a:xfrm>
            <a:off x="4474612" y="3313429"/>
            <a:ext cx="2497568" cy="244019"/>
          </a:xfrm>
          <a:prstGeom prst="rect">
            <a:avLst/>
          </a:prstGeom>
          <a:noFill/>
          <a:ln>
            <a:noFill/>
          </a:ln>
        </p:spPr>
        <p:txBody>
          <a:bodyPr lIns="68570" tIns="34275" rIns="68570" bIns="34275" anchor="t" anchorCtr="0">
            <a:noAutofit/>
          </a:bodyPr>
          <a:lstStyle/>
          <a:p>
            <a:pPr>
              <a:buClr>
                <a:srgbClr val="000000"/>
              </a:buClr>
              <a:buSzPct val="25000"/>
            </a:pPr>
            <a:r>
              <a:rPr lang="en" sz="1600" dirty="0">
                <a:latin typeface="Helvetica" pitchFamily="2" charset="0"/>
                <a:ea typeface="Arial"/>
                <a:cs typeface="Arial"/>
                <a:sym typeface="Arial"/>
              </a:rPr>
              <a:t>Switch ASICs</a:t>
            </a:r>
          </a:p>
        </p:txBody>
      </p:sp>
      <p:pic>
        <p:nvPicPr>
          <p:cNvPr id="1034" name="Picture 10" descr="Converge! Network Digest: Alibaba, AT&amp;T, Baidu, Tencent adopt Barefoot  forwarding plane">
            <a:extLst>
              <a:ext uri="{FF2B5EF4-FFF2-40B4-BE49-F238E27FC236}">
                <a16:creationId xmlns:a16="http://schemas.microsoft.com/office/drawing/2014/main" id="{63BA2969-08BC-6C48-AF7F-2DE7134438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757" t="1780" r="20756"/>
          <a:stretch/>
        </p:blipFill>
        <p:spPr bwMode="auto">
          <a:xfrm>
            <a:off x="4398416" y="2408066"/>
            <a:ext cx="948620" cy="83552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2457BF83-FD71-524E-8145-EC160D426B73}"/>
              </a:ext>
            </a:extLst>
          </p:cNvPr>
          <p:cNvGrpSpPr/>
          <p:nvPr/>
        </p:nvGrpSpPr>
        <p:grpSpPr>
          <a:xfrm>
            <a:off x="2428326" y="929405"/>
            <a:ext cx="2315819" cy="1461370"/>
            <a:chOff x="2218065" y="999150"/>
            <a:chExt cx="4528969" cy="2409713"/>
          </a:xfrm>
        </p:grpSpPr>
        <p:sp>
          <p:nvSpPr>
            <p:cNvPr id="51" name="Cloud 50">
              <a:extLst>
                <a:ext uri="{FF2B5EF4-FFF2-40B4-BE49-F238E27FC236}">
                  <a16:creationId xmlns:a16="http://schemas.microsoft.com/office/drawing/2014/main" id="{7FC6343D-EE46-674E-807F-DBA2884E7B51}"/>
                </a:ext>
              </a:extLst>
            </p:cNvPr>
            <p:cNvSpPr/>
            <p:nvPr/>
          </p:nvSpPr>
          <p:spPr>
            <a:xfrm>
              <a:off x="2218065" y="999150"/>
              <a:ext cx="4528969" cy="2409713"/>
            </a:xfrm>
            <a:prstGeom prst="cloud">
              <a:avLst/>
            </a:prstGeom>
            <a:ln w="254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8A00B5B5-53BE-0B40-B390-185E868C18D7}"/>
                </a:ext>
              </a:extLst>
            </p:cNvPr>
            <p:cNvCxnSpPr>
              <a:cxnSpLocks/>
              <a:stCxn id="60" idx="0"/>
              <a:endCxn id="55" idx="1"/>
            </p:cNvCxnSpPr>
            <p:nvPr/>
          </p:nvCxnSpPr>
          <p:spPr bwMode="auto">
            <a:xfrm flipV="1">
              <a:off x="2661508" y="1467809"/>
              <a:ext cx="889689" cy="56141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F8671D4F-9969-7945-B83C-592968A421AA}"/>
                </a:ext>
              </a:extLst>
            </p:cNvPr>
            <p:cNvCxnSpPr>
              <a:cxnSpLocks/>
              <a:stCxn id="59" idx="3"/>
              <a:endCxn id="58" idx="2"/>
            </p:cNvCxnSpPr>
            <p:nvPr/>
          </p:nvCxnSpPr>
          <p:spPr bwMode="auto">
            <a:xfrm flipV="1">
              <a:off x="5535768" y="2420395"/>
              <a:ext cx="684150" cy="4613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6F84C761-C2F5-7E48-B33E-37DEC7511167}"/>
                </a:ext>
              </a:extLst>
            </p:cNvPr>
            <p:cNvCxnSpPr>
              <a:cxnSpLocks/>
              <a:stCxn id="55" idx="3"/>
              <a:endCxn id="57" idx="1"/>
            </p:cNvCxnSpPr>
            <p:nvPr/>
          </p:nvCxnSpPr>
          <p:spPr bwMode="auto">
            <a:xfrm flipV="1">
              <a:off x="4001823" y="1459310"/>
              <a:ext cx="1218665" cy="849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55" name="Picture 3">
              <a:extLst>
                <a:ext uri="{FF2B5EF4-FFF2-40B4-BE49-F238E27FC236}">
                  <a16:creationId xmlns:a16="http://schemas.microsoft.com/office/drawing/2014/main" id="{BE65EE2D-EFB5-2643-8F56-3EB395D7F7A4}"/>
                </a:ext>
              </a:extLst>
            </p:cNvPr>
            <p:cNvPicPr>
              <a:picLocks noChangeArrowheads="1"/>
            </p:cNvPicPr>
            <p:nvPr/>
          </p:nvPicPr>
          <p:blipFill>
            <a:blip r:embed="rId7"/>
            <a:srcRect/>
            <a:stretch>
              <a:fillRect/>
            </a:stretch>
          </p:blipFill>
          <p:spPr bwMode="auto">
            <a:xfrm>
              <a:off x="3551197" y="1287963"/>
              <a:ext cx="450626" cy="359691"/>
            </a:xfrm>
            <a:prstGeom prst="rect">
              <a:avLst/>
            </a:prstGeom>
            <a:noFill/>
            <a:ln w="12700">
              <a:noFill/>
              <a:miter lim="800000"/>
              <a:headEnd/>
              <a:tailEnd/>
            </a:ln>
            <a:effectLst/>
          </p:spPr>
        </p:pic>
        <p:cxnSp>
          <p:nvCxnSpPr>
            <p:cNvPr id="56" name="Straight Connector 55">
              <a:extLst>
                <a:ext uri="{FF2B5EF4-FFF2-40B4-BE49-F238E27FC236}">
                  <a16:creationId xmlns:a16="http://schemas.microsoft.com/office/drawing/2014/main" id="{033DD0B9-F30B-2742-A842-C6A4AC16C5BB}"/>
                </a:ext>
              </a:extLst>
            </p:cNvPr>
            <p:cNvCxnSpPr>
              <a:cxnSpLocks/>
              <a:stCxn id="58" idx="0"/>
              <a:endCxn id="57" idx="3"/>
            </p:cNvCxnSpPr>
            <p:nvPr/>
          </p:nvCxnSpPr>
          <p:spPr bwMode="auto">
            <a:xfrm flipH="1" flipV="1">
              <a:off x="5671114" y="1459310"/>
              <a:ext cx="548804" cy="60139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57" name="Picture 3">
              <a:extLst>
                <a:ext uri="{FF2B5EF4-FFF2-40B4-BE49-F238E27FC236}">
                  <a16:creationId xmlns:a16="http://schemas.microsoft.com/office/drawing/2014/main" id="{213527CD-78ED-2449-90E6-725169EBB6DE}"/>
                </a:ext>
              </a:extLst>
            </p:cNvPr>
            <p:cNvPicPr>
              <a:picLocks noChangeArrowheads="1"/>
            </p:cNvPicPr>
            <p:nvPr/>
          </p:nvPicPr>
          <p:blipFill>
            <a:blip r:embed="rId7"/>
            <a:srcRect/>
            <a:stretch>
              <a:fillRect/>
            </a:stretch>
          </p:blipFill>
          <p:spPr bwMode="auto">
            <a:xfrm>
              <a:off x="5220488" y="1279464"/>
              <a:ext cx="450626" cy="359691"/>
            </a:xfrm>
            <a:prstGeom prst="rect">
              <a:avLst/>
            </a:prstGeom>
            <a:noFill/>
            <a:ln w="12700">
              <a:noFill/>
              <a:miter lim="800000"/>
              <a:headEnd/>
              <a:tailEnd/>
            </a:ln>
            <a:effectLst/>
          </p:spPr>
        </p:pic>
        <p:pic>
          <p:nvPicPr>
            <p:cNvPr id="58" name="Picture 3">
              <a:extLst>
                <a:ext uri="{FF2B5EF4-FFF2-40B4-BE49-F238E27FC236}">
                  <a16:creationId xmlns:a16="http://schemas.microsoft.com/office/drawing/2014/main" id="{B8FC7408-E774-8446-9A9F-A606F8C8D791}"/>
                </a:ext>
              </a:extLst>
            </p:cNvPr>
            <p:cNvPicPr>
              <a:picLocks noChangeArrowheads="1"/>
            </p:cNvPicPr>
            <p:nvPr/>
          </p:nvPicPr>
          <p:blipFill>
            <a:blip r:embed="rId7"/>
            <a:srcRect/>
            <a:stretch>
              <a:fillRect/>
            </a:stretch>
          </p:blipFill>
          <p:spPr bwMode="auto">
            <a:xfrm>
              <a:off x="5994605" y="2060704"/>
              <a:ext cx="450626" cy="359691"/>
            </a:xfrm>
            <a:prstGeom prst="rect">
              <a:avLst/>
            </a:prstGeom>
            <a:noFill/>
            <a:ln w="12700">
              <a:noFill/>
              <a:miter lim="800000"/>
              <a:headEnd/>
              <a:tailEnd/>
            </a:ln>
            <a:effectLst/>
          </p:spPr>
        </p:pic>
        <p:pic>
          <p:nvPicPr>
            <p:cNvPr id="59" name="Picture 3">
              <a:extLst>
                <a:ext uri="{FF2B5EF4-FFF2-40B4-BE49-F238E27FC236}">
                  <a16:creationId xmlns:a16="http://schemas.microsoft.com/office/drawing/2014/main" id="{9FD61323-DAFC-7B41-9AD1-1EAD2699122D}"/>
                </a:ext>
              </a:extLst>
            </p:cNvPr>
            <p:cNvPicPr>
              <a:picLocks noChangeArrowheads="1"/>
            </p:cNvPicPr>
            <p:nvPr/>
          </p:nvPicPr>
          <p:blipFill>
            <a:blip r:embed="rId7"/>
            <a:srcRect/>
            <a:stretch>
              <a:fillRect/>
            </a:stretch>
          </p:blipFill>
          <p:spPr bwMode="auto">
            <a:xfrm>
              <a:off x="5085142" y="2701926"/>
              <a:ext cx="450626" cy="359691"/>
            </a:xfrm>
            <a:prstGeom prst="rect">
              <a:avLst/>
            </a:prstGeom>
            <a:noFill/>
            <a:ln w="12700">
              <a:noFill/>
              <a:miter lim="800000"/>
              <a:headEnd/>
              <a:tailEnd/>
            </a:ln>
            <a:effectLst/>
          </p:spPr>
        </p:pic>
        <p:pic>
          <p:nvPicPr>
            <p:cNvPr id="60" name="Picture 3">
              <a:extLst>
                <a:ext uri="{FF2B5EF4-FFF2-40B4-BE49-F238E27FC236}">
                  <a16:creationId xmlns:a16="http://schemas.microsoft.com/office/drawing/2014/main" id="{72985818-7DD2-D84B-B818-1620DBA943C3}"/>
                </a:ext>
              </a:extLst>
            </p:cNvPr>
            <p:cNvPicPr>
              <a:picLocks noChangeArrowheads="1"/>
            </p:cNvPicPr>
            <p:nvPr/>
          </p:nvPicPr>
          <p:blipFill>
            <a:blip r:embed="rId7"/>
            <a:srcRect/>
            <a:stretch>
              <a:fillRect/>
            </a:stretch>
          </p:blipFill>
          <p:spPr bwMode="auto">
            <a:xfrm>
              <a:off x="2436195" y="2029220"/>
              <a:ext cx="450626" cy="359691"/>
            </a:xfrm>
            <a:prstGeom prst="rect">
              <a:avLst/>
            </a:prstGeom>
            <a:noFill/>
            <a:ln w="12700">
              <a:noFill/>
              <a:miter lim="800000"/>
              <a:headEnd/>
              <a:tailEnd/>
            </a:ln>
            <a:effectLst/>
          </p:spPr>
        </p:pic>
        <p:pic>
          <p:nvPicPr>
            <p:cNvPr id="61" name="Picture 3">
              <a:extLst>
                <a:ext uri="{FF2B5EF4-FFF2-40B4-BE49-F238E27FC236}">
                  <a16:creationId xmlns:a16="http://schemas.microsoft.com/office/drawing/2014/main" id="{3F424D8B-1805-1E4E-A441-BA334D7B4CBC}"/>
                </a:ext>
              </a:extLst>
            </p:cNvPr>
            <p:cNvPicPr>
              <a:picLocks noChangeArrowheads="1"/>
            </p:cNvPicPr>
            <p:nvPr/>
          </p:nvPicPr>
          <p:blipFill>
            <a:blip r:embed="rId7"/>
            <a:srcRect/>
            <a:stretch>
              <a:fillRect/>
            </a:stretch>
          </p:blipFill>
          <p:spPr bwMode="auto">
            <a:xfrm>
              <a:off x="3573033" y="2721342"/>
              <a:ext cx="450626" cy="359691"/>
            </a:xfrm>
            <a:prstGeom prst="rect">
              <a:avLst/>
            </a:prstGeom>
            <a:noFill/>
            <a:ln w="12700">
              <a:noFill/>
              <a:miter lim="800000"/>
              <a:headEnd/>
              <a:tailEnd/>
            </a:ln>
            <a:effectLst/>
          </p:spPr>
        </p:pic>
        <p:cxnSp>
          <p:nvCxnSpPr>
            <p:cNvPr id="62" name="Straight Connector 61">
              <a:extLst>
                <a:ext uri="{FF2B5EF4-FFF2-40B4-BE49-F238E27FC236}">
                  <a16:creationId xmlns:a16="http://schemas.microsoft.com/office/drawing/2014/main" id="{ABEC7C92-3206-EC44-965B-CF361EB3B0BC}"/>
                </a:ext>
              </a:extLst>
            </p:cNvPr>
            <p:cNvCxnSpPr>
              <a:cxnSpLocks/>
              <a:stCxn id="60" idx="2"/>
              <a:endCxn id="61" idx="1"/>
            </p:cNvCxnSpPr>
            <p:nvPr/>
          </p:nvCxnSpPr>
          <p:spPr bwMode="auto">
            <a:xfrm>
              <a:off x="2661508" y="2388911"/>
              <a:ext cx="911525" cy="5122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31172AE9-E25A-B548-AF0D-E0AA696A320B}"/>
                </a:ext>
              </a:extLst>
            </p:cNvPr>
            <p:cNvCxnSpPr>
              <a:cxnSpLocks/>
              <a:stCxn id="59" idx="1"/>
              <a:endCxn id="61" idx="3"/>
            </p:cNvCxnSpPr>
            <p:nvPr/>
          </p:nvCxnSpPr>
          <p:spPr bwMode="auto">
            <a:xfrm flipH="1">
              <a:off x="4023659" y="2881772"/>
              <a:ext cx="1061483" cy="1941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64" name="Picture 3">
              <a:extLst>
                <a:ext uri="{FF2B5EF4-FFF2-40B4-BE49-F238E27FC236}">
                  <a16:creationId xmlns:a16="http://schemas.microsoft.com/office/drawing/2014/main" id="{B03E6406-74C9-0544-96E8-DFFE46D4A597}"/>
                </a:ext>
              </a:extLst>
            </p:cNvPr>
            <p:cNvPicPr>
              <a:picLocks noChangeArrowheads="1"/>
            </p:cNvPicPr>
            <p:nvPr/>
          </p:nvPicPr>
          <p:blipFill>
            <a:blip r:embed="rId7"/>
            <a:srcRect/>
            <a:stretch>
              <a:fillRect/>
            </a:stretch>
          </p:blipFill>
          <p:spPr bwMode="auto">
            <a:xfrm>
              <a:off x="3685068" y="2070745"/>
              <a:ext cx="383482" cy="266524"/>
            </a:xfrm>
            <a:prstGeom prst="rect">
              <a:avLst/>
            </a:prstGeom>
            <a:noFill/>
            <a:ln w="12700">
              <a:noFill/>
              <a:miter lim="800000"/>
              <a:headEnd/>
              <a:tailEnd/>
            </a:ln>
            <a:effectLst/>
          </p:spPr>
        </p:pic>
        <p:pic>
          <p:nvPicPr>
            <p:cNvPr id="65" name="Picture 3">
              <a:extLst>
                <a:ext uri="{FF2B5EF4-FFF2-40B4-BE49-F238E27FC236}">
                  <a16:creationId xmlns:a16="http://schemas.microsoft.com/office/drawing/2014/main" id="{FB2F53E9-A462-7C40-8927-1393022CABF6}"/>
                </a:ext>
              </a:extLst>
            </p:cNvPr>
            <p:cNvPicPr>
              <a:picLocks noChangeArrowheads="1"/>
            </p:cNvPicPr>
            <p:nvPr/>
          </p:nvPicPr>
          <p:blipFill>
            <a:blip r:embed="rId7"/>
            <a:srcRect/>
            <a:stretch>
              <a:fillRect/>
            </a:stretch>
          </p:blipFill>
          <p:spPr bwMode="auto">
            <a:xfrm>
              <a:off x="4629188" y="1775004"/>
              <a:ext cx="383482" cy="266524"/>
            </a:xfrm>
            <a:prstGeom prst="rect">
              <a:avLst/>
            </a:prstGeom>
            <a:noFill/>
            <a:ln w="12700">
              <a:noFill/>
              <a:miter lim="800000"/>
              <a:headEnd/>
              <a:tailEnd/>
            </a:ln>
            <a:effectLst/>
          </p:spPr>
        </p:pic>
        <p:cxnSp>
          <p:nvCxnSpPr>
            <p:cNvPr id="66" name="Straight Connector 65">
              <a:extLst>
                <a:ext uri="{FF2B5EF4-FFF2-40B4-BE49-F238E27FC236}">
                  <a16:creationId xmlns:a16="http://schemas.microsoft.com/office/drawing/2014/main" id="{779F8364-1AF8-3645-9FA1-08F75F1442EC}"/>
                </a:ext>
              </a:extLst>
            </p:cNvPr>
            <p:cNvCxnSpPr>
              <a:cxnSpLocks/>
              <a:stCxn id="60" idx="3"/>
              <a:endCxn id="64" idx="1"/>
            </p:cNvCxnSpPr>
            <p:nvPr/>
          </p:nvCxnSpPr>
          <p:spPr bwMode="auto">
            <a:xfrm flipV="1">
              <a:off x="2886821" y="2204007"/>
              <a:ext cx="798247" cy="505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E3022CAB-F6AF-D346-BB64-5F406A6DFE75}"/>
                </a:ext>
              </a:extLst>
            </p:cNvPr>
            <p:cNvCxnSpPr>
              <a:cxnSpLocks/>
              <a:stCxn id="64" idx="3"/>
              <a:endCxn id="65" idx="1"/>
            </p:cNvCxnSpPr>
            <p:nvPr/>
          </p:nvCxnSpPr>
          <p:spPr bwMode="auto">
            <a:xfrm flipV="1">
              <a:off x="4068550" y="1908266"/>
              <a:ext cx="560638" cy="29574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68" name="Picture 3">
              <a:extLst>
                <a:ext uri="{FF2B5EF4-FFF2-40B4-BE49-F238E27FC236}">
                  <a16:creationId xmlns:a16="http://schemas.microsoft.com/office/drawing/2014/main" id="{EBB89353-E793-E44D-B8DA-BD1B12ED410E}"/>
                </a:ext>
              </a:extLst>
            </p:cNvPr>
            <p:cNvPicPr>
              <a:picLocks noChangeArrowheads="1"/>
            </p:cNvPicPr>
            <p:nvPr/>
          </p:nvPicPr>
          <p:blipFill>
            <a:blip r:embed="rId7"/>
            <a:srcRect/>
            <a:stretch>
              <a:fillRect/>
            </a:stretch>
          </p:blipFill>
          <p:spPr bwMode="auto">
            <a:xfrm>
              <a:off x="4629188" y="2307724"/>
              <a:ext cx="383482" cy="266524"/>
            </a:xfrm>
            <a:prstGeom prst="rect">
              <a:avLst/>
            </a:prstGeom>
            <a:noFill/>
            <a:ln w="12700">
              <a:noFill/>
              <a:miter lim="800000"/>
              <a:headEnd/>
              <a:tailEnd/>
            </a:ln>
            <a:effectLst/>
          </p:spPr>
        </p:pic>
        <p:cxnSp>
          <p:nvCxnSpPr>
            <p:cNvPr id="69" name="Straight Connector 68">
              <a:extLst>
                <a:ext uri="{FF2B5EF4-FFF2-40B4-BE49-F238E27FC236}">
                  <a16:creationId xmlns:a16="http://schemas.microsoft.com/office/drawing/2014/main" id="{9D8C6109-E80C-5A48-B71E-407D0F293E87}"/>
                </a:ext>
              </a:extLst>
            </p:cNvPr>
            <p:cNvCxnSpPr>
              <a:cxnSpLocks/>
              <a:stCxn id="64" idx="3"/>
              <a:endCxn id="68" idx="1"/>
            </p:cNvCxnSpPr>
            <p:nvPr/>
          </p:nvCxnSpPr>
          <p:spPr bwMode="auto">
            <a:xfrm>
              <a:off x="4068550" y="2204007"/>
              <a:ext cx="560638" cy="23697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CFA73B41-AAA7-8C41-92AF-37A631AFB227}"/>
                </a:ext>
              </a:extLst>
            </p:cNvPr>
            <p:cNvCxnSpPr>
              <a:cxnSpLocks/>
              <a:stCxn id="65" idx="3"/>
              <a:endCxn id="58" idx="1"/>
            </p:cNvCxnSpPr>
            <p:nvPr/>
          </p:nvCxnSpPr>
          <p:spPr bwMode="auto">
            <a:xfrm>
              <a:off x="5012670" y="1908266"/>
              <a:ext cx="981935" cy="33228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89DD37C0-4110-A54C-88E2-7053A3C3CFA2}"/>
                </a:ext>
              </a:extLst>
            </p:cNvPr>
            <p:cNvCxnSpPr>
              <a:cxnSpLocks/>
            </p:cNvCxnSpPr>
            <p:nvPr/>
          </p:nvCxnSpPr>
          <p:spPr bwMode="auto">
            <a:xfrm flipV="1">
              <a:off x="5012670" y="2240550"/>
              <a:ext cx="981935" cy="17984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25" name="Rectangle 24">
            <a:extLst>
              <a:ext uri="{FF2B5EF4-FFF2-40B4-BE49-F238E27FC236}">
                <a16:creationId xmlns:a16="http://schemas.microsoft.com/office/drawing/2014/main" id="{114183D4-0FE2-874F-876B-A95EA402114C}"/>
              </a:ext>
            </a:extLst>
          </p:cNvPr>
          <p:cNvSpPr/>
          <p:nvPr/>
        </p:nvSpPr>
        <p:spPr>
          <a:xfrm>
            <a:off x="4824442" y="1184385"/>
            <a:ext cx="3250096" cy="584775"/>
          </a:xfrm>
          <a:prstGeom prst="rect">
            <a:avLst/>
          </a:prstGeom>
        </p:spPr>
        <p:txBody>
          <a:bodyPr wrap="square">
            <a:spAutoFit/>
          </a:bodyPr>
          <a:lstStyle/>
          <a:p>
            <a:r>
              <a:rPr lang="en-US" sz="1600" dirty="0">
                <a:latin typeface="Helvetica" pitchFamily="2" charset="0"/>
              </a:rPr>
              <a:t>Increasing in-network </a:t>
            </a:r>
            <a:r>
              <a:rPr lang="en-US" sz="1600" i="1" dirty="0">
                <a:solidFill>
                  <a:srgbClr val="07B8AD"/>
                </a:solidFill>
                <a:latin typeface="Helvetica" pitchFamily="2" charset="0"/>
              </a:rPr>
              <a:t>programmability</a:t>
            </a:r>
            <a:r>
              <a:rPr lang="en-US" sz="1600" dirty="0">
                <a:latin typeface="Helvetica" pitchFamily="2" charset="0"/>
              </a:rPr>
              <a:t> in ISP networks</a:t>
            </a:r>
          </a:p>
        </p:txBody>
      </p:sp>
      <p:sp>
        <p:nvSpPr>
          <p:cNvPr id="72" name="TextBox 71">
            <a:extLst>
              <a:ext uri="{FF2B5EF4-FFF2-40B4-BE49-F238E27FC236}">
                <a16:creationId xmlns:a16="http://schemas.microsoft.com/office/drawing/2014/main" id="{7C475577-97AD-1F4A-938B-42E5DAFAD997}"/>
              </a:ext>
            </a:extLst>
          </p:cNvPr>
          <p:cNvSpPr txBox="1"/>
          <p:nvPr/>
        </p:nvSpPr>
        <p:spPr>
          <a:xfrm>
            <a:off x="1475362" y="3929877"/>
            <a:ext cx="6329695" cy="923330"/>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High line-rate performance (e.g., </a:t>
            </a:r>
            <a:r>
              <a:rPr lang="en-US" sz="1800" dirty="0" err="1">
                <a:latin typeface="Helvetica" pitchFamily="2" charset="0"/>
              </a:rPr>
              <a:t>Tbps</a:t>
            </a:r>
            <a:r>
              <a:rPr lang="en-US" sz="1800" dirty="0">
                <a:latin typeface="Helvetica" pitchFamily="2" charset="0"/>
              </a:rPr>
              <a:t>) </a:t>
            </a:r>
          </a:p>
          <a:p>
            <a:pPr marL="285750" indent="-285750" algn="l">
              <a:buFont typeface="Arial" panose="020B0604020202020204" pitchFamily="34" charset="0"/>
              <a:buChar char="•"/>
            </a:pPr>
            <a:r>
              <a:rPr lang="en-US" sz="1800" dirty="0">
                <a:latin typeface="Helvetica" pitchFamily="2" charset="0"/>
              </a:rPr>
              <a:t>High programmability using high-level language (e.g., P4)</a:t>
            </a:r>
          </a:p>
          <a:p>
            <a:pPr marL="285750" indent="-285750" algn="l">
              <a:buFont typeface="Arial" panose="020B0604020202020204" pitchFamily="34" charset="0"/>
              <a:buChar char="•"/>
            </a:pPr>
            <a:r>
              <a:rPr lang="en-US" sz="1800" dirty="0">
                <a:latin typeface="Helvetica" pitchFamily="2" charset="0"/>
              </a:rPr>
              <a:t>Cost effective with similar cost as traditional switches</a:t>
            </a:r>
          </a:p>
        </p:txBody>
      </p:sp>
      <p:sp>
        <p:nvSpPr>
          <p:cNvPr id="73" name="Slide Number Placeholder 4">
            <a:extLst>
              <a:ext uri="{FF2B5EF4-FFF2-40B4-BE49-F238E27FC236}">
                <a16:creationId xmlns:a16="http://schemas.microsoft.com/office/drawing/2014/main" id="{7C0C23E9-9E83-A549-A477-A92398EBC758}"/>
              </a:ext>
            </a:extLst>
          </p:cNvPr>
          <p:cNvSpPr>
            <a:spLocks noGrp="1"/>
          </p:cNvSpPr>
          <p:nvPr>
            <p:ph type="sldNum" sz="quarter" idx="4"/>
          </p:nvPr>
        </p:nvSpPr>
        <p:spPr>
          <a:xfrm>
            <a:off x="6457950" y="4767263"/>
            <a:ext cx="2057400" cy="274637"/>
          </a:xfrm>
        </p:spPr>
        <p:txBody>
          <a:bodyPr/>
          <a:lstStyle/>
          <a:p>
            <a:fld id="{BFF01206-8078-D04A-AD89-87956AD8AB46}" type="slidenum">
              <a:rPr lang="en-US" smtClean="0"/>
              <a:pPr/>
              <a:t>5</a:t>
            </a:fld>
            <a:endParaRPr lang="en-US" dirty="0"/>
          </a:p>
        </p:txBody>
      </p:sp>
    </p:spTree>
    <p:extLst>
      <p:ext uri="{BB962C8B-B14F-4D97-AF65-F5344CB8AC3E}">
        <p14:creationId xmlns:p14="http://schemas.microsoft.com/office/powerpoint/2010/main" val="27999577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3264FF-4B3F-8847-8D09-D1B4C7821441}"/>
              </a:ext>
            </a:extLst>
          </p:cNvPr>
          <p:cNvSpPr/>
          <p:nvPr/>
        </p:nvSpPr>
        <p:spPr>
          <a:xfrm>
            <a:off x="2762251" y="685800"/>
            <a:ext cx="4591050" cy="1532710"/>
          </a:xfrm>
          <a:prstGeom prst="rect">
            <a:avLst/>
          </a:prstGeom>
          <a:ln>
            <a:prstDash val="sysDot"/>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73" name="Slide Number Placeholder 4">
            <a:extLst>
              <a:ext uri="{FF2B5EF4-FFF2-40B4-BE49-F238E27FC236}">
                <a16:creationId xmlns:a16="http://schemas.microsoft.com/office/drawing/2014/main" id="{7C0C23E9-9E83-A549-A477-A92398EBC758}"/>
              </a:ext>
            </a:extLst>
          </p:cNvPr>
          <p:cNvSpPr>
            <a:spLocks noGrp="1"/>
          </p:cNvSpPr>
          <p:nvPr>
            <p:ph type="sldNum" sz="quarter" idx="4"/>
          </p:nvPr>
        </p:nvSpPr>
        <p:spPr>
          <a:xfrm>
            <a:off x="6457950" y="4767263"/>
            <a:ext cx="2057400" cy="274637"/>
          </a:xfrm>
        </p:spPr>
        <p:txBody>
          <a:bodyPr/>
          <a:lstStyle/>
          <a:p>
            <a:fld id="{BFF01206-8078-D04A-AD89-87956AD8AB46}" type="slidenum">
              <a:rPr lang="en-US" smtClean="0"/>
              <a:pPr/>
              <a:t>6</a:t>
            </a:fld>
            <a:endParaRPr lang="en-US" dirty="0"/>
          </a:p>
        </p:txBody>
      </p:sp>
      <p:sp>
        <p:nvSpPr>
          <p:cNvPr id="5" name="Google Shape;93;p14">
            <a:extLst>
              <a:ext uri="{FF2B5EF4-FFF2-40B4-BE49-F238E27FC236}">
                <a16:creationId xmlns:a16="http://schemas.microsoft.com/office/drawing/2014/main" id="{57A154CB-513B-1346-A371-02CFF1B6812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400" b="1" dirty="0">
                <a:solidFill>
                  <a:srgbClr val="036EB7"/>
                </a:solidFill>
                <a:latin typeface="Helvetica" pitchFamily="2" charset="0"/>
                <a:cs typeface="Arial Hebrew" pitchFamily="2" charset="-79"/>
              </a:rPr>
              <a:t>Current DDoS Solutions: Switches for Scrabbing</a:t>
            </a:r>
          </a:p>
        </p:txBody>
      </p:sp>
      <p:grpSp>
        <p:nvGrpSpPr>
          <p:cNvPr id="28" name="Group 27">
            <a:extLst>
              <a:ext uri="{FF2B5EF4-FFF2-40B4-BE49-F238E27FC236}">
                <a16:creationId xmlns:a16="http://schemas.microsoft.com/office/drawing/2014/main" id="{6BA7D7F7-F87E-F84D-958A-FB8DCE69CB63}"/>
              </a:ext>
            </a:extLst>
          </p:cNvPr>
          <p:cNvGrpSpPr/>
          <p:nvPr/>
        </p:nvGrpSpPr>
        <p:grpSpPr>
          <a:xfrm>
            <a:off x="3438270" y="2218510"/>
            <a:ext cx="2662147" cy="1566105"/>
            <a:chOff x="2218065" y="999150"/>
            <a:chExt cx="4528969" cy="2409713"/>
          </a:xfrm>
        </p:grpSpPr>
        <p:sp>
          <p:nvSpPr>
            <p:cNvPr id="29" name="Cloud 28">
              <a:extLst>
                <a:ext uri="{FF2B5EF4-FFF2-40B4-BE49-F238E27FC236}">
                  <a16:creationId xmlns:a16="http://schemas.microsoft.com/office/drawing/2014/main" id="{8C536F15-AA76-4141-80B5-C4B1AD375969}"/>
                </a:ext>
              </a:extLst>
            </p:cNvPr>
            <p:cNvSpPr/>
            <p:nvPr/>
          </p:nvSpPr>
          <p:spPr>
            <a:xfrm>
              <a:off x="2218065" y="999150"/>
              <a:ext cx="4528969" cy="2409713"/>
            </a:xfrm>
            <a:prstGeom prst="cloud">
              <a:avLst/>
            </a:prstGeom>
            <a:ln w="254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A0BEDF1C-B4A4-1E42-92EA-69D9C695DC1E}"/>
                </a:ext>
              </a:extLst>
            </p:cNvPr>
            <p:cNvCxnSpPr>
              <a:cxnSpLocks/>
              <a:stCxn id="40" idx="0"/>
              <a:endCxn id="34" idx="1"/>
            </p:cNvCxnSpPr>
            <p:nvPr/>
          </p:nvCxnSpPr>
          <p:spPr bwMode="auto">
            <a:xfrm flipV="1">
              <a:off x="2661508" y="1467809"/>
              <a:ext cx="889689" cy="561411"/>
            </a:xfrm>
            <a:prstGeom prst="line">
              <a:avLst/>
            </a:prstGeom>
            <a:ln w="31750">
              <a:solidFill>
                <a:srgbClr val="F15A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2B992442-4337-F340-9291-42A82A68FBB2}"/>
                </a:ext>
              </a:extLst>
            </p:cNvPr>
            <p:cNvCxnSpPr>
              <a:cxnSpLocks/>
              <a:stCxn id="39" idx="3"/>
              <a:endCxn id="38" idx="2"/>
            </p:cNvCxnSpPr>
            <p:nvPr/>
          </p:nvCxnSpPr>
          <p:spPr bwMode="auto">
            <a:xfrm flipV="1">
              <a:off x="5535768" y="2420395"/>
              <a:ext cx="684150" cy="4613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4D7FB2F7-E59F-1A42-B59B-E5B6FE0CCFAA}"/>
                </a:ext>
              </a:extLst>
            </p:cNvPr>
            <p:cNvCxnSpPr>
              <a:cxnSpLocks/>
              <a:stCxn id="34" idx="3"/>
              <a:endCxn id="37" idx="1"/>
            </p:cNvCxnSpPr>
            <p:nvPr/>
          </p:nvCxnSpPr>
          <p:spPr bwMode="auto">
            <a:xfrm flipV="1">
              <a:off x="4001823" y="1459310"/>
              <a:ext cx="1218665" cy="849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34" name="Picture 3">
              <a:extLst>
                <a:ext uri="{FF2B5EF4-FFF2-40B4-BE49-F238E27FC236}">
                  <a16:creationId xmlns:a16="http://schemas.microsoft.com/office/drawing/2014/main" id="{41F78CBC-80BB-044F-AC60-F485F2E747F0}"/>
                </a:ext>
              </a:extLst>
            </p:cNvPr>
            <p:cNvPicPr>
              <a:picLocks noChangeArrowheads="1"/>
            </p:cNvPicPr>
            <p:nvPr/>
          </p:nvPicPr>
          <p:blipFill>
            <a:blip r:embed="rId4"/>
            <a:srcRect/>
            <a:stretch>
              <a:fillRect/>
            </a:stretch>
          </p:blipFill>
          <p:spPr bwMode="auto">
            <a:xfrm>
              <a:off x="3551197" y="1287963"/>
              <a:ext cx="450626" cy="359691"/>
            </a:xfrm>
            <a:prstGeom prst="rect">
              <a:avLst/>
            </a:prstGeom>
            <a:noFill/>
            <a:ln w="12700">
              <a:noFill/>
              <a:miter lim="800000"/>
              <a:headEnd/>
              <a:tailEnd/>
            </a:ln>
            <a:effectLst/>
          </p:spPr>
        </p:pic>
        <p:cxnSp>
          <p:nvCxnSpPr>
            <p:cNvPr id="36" name="Straight Connector 35">
              <a:extLst>
                <a:ext uri="{FF2B5EF4-FFF2-40B4-BE49-F238E27FC236}">
                  <a16:creationId xmlns:a16="http://schemas.microsoft.com/office/drawing/2014/main" id="{859C1462-D7E8-0F43-A994-E434D2A04D06}"/>
                </a:ext>
              </a:extLst>
            </p:cNvPr>
            <p:cNvCxnSpPr>
              <a:cxnSpLocks/>
              <a:stCxn id="38" idx="0"/>
              <a:endCxn id="37" idx="3"/>
            </p:cNvCxnSpPr>
            <p:nvPr/>
          </p:nvCxnSpPr>
          <p:spPr bwMode="auto">
            <a:xfrm flipH="1" flipV="1">
              <a:off x="5671114" y="1459310"/>
              <a:ext cx="548804" cy="60139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37" name="Picture 3">
              <a:extLst>
                <a:ext uri="{FF2B5EF4-FFF2-40B4-BE49-F238E27FC236}">
                  <a16:creationId xmlns:a16="http://schemas.microsoft.com/office/drawing/2014/main" id="{5B06FA7B-F2C3-F842-A92B-D9C8CACEFFCA}"/>
                </a:ext>
              </a:extLst>
            </p:cNvPr>
            <p:cNvPicPr>
              <a:picLocks noChangeArrowheads="1"/>
            </p:cNvPicPr>
            <p:nvPr/>
          </p:nvPicPr>
          <p:blipFill>
            <a:blip r:embed="rId4"/>
            <a:srcRect/>
            <a:stretch>
              <a:fillRect/>
            </a:stretch>
          </p:blipFill>
          <p:spPr bwMode="auto">
            <a:xfrm>
              <a:off x="5220488" y="1279464"/>
              <a:ext cx="450626" cy="359691"/>
            </a:xfrm>
            <a:prstGeom prst="rect">
              <a:avLst/>
            </a:prstGeom>
            <a:noFill/>
            <a:ln w="12700">
              <a:noFill/>
              <a:miter lim="800000"/>
              <a:headEnd/>
              <a:tailEnd/>
            </a:ln>
            <a:effectLst/>
          </p:spPr>
        </p:pic>
        <p:pic>
          <p:nvPicPr>
            <p:cNvPr id="38" name="Picture 3">
              <a:extLst>
                <a:ext uri="{FF2B5EF4-FFF2-40B4-BE49-F238E27FC236}">
                  <a16:creationId xmlns:a16="http://schemas.microsoft.com/office/drawing/2014/main" id="{1117A69D-43D6-E740-922C-8F145CF348D7}"/>
                </a:ext>
              </a:extLst>
            </p:cNvPr>
            <p:cNvPicPr>
              <a:picLocks noChangeArrowheads="1"/>
            </p:cNvPicPr>
            <p:nvPr/>
          </p:nvPicPr>
          <p:blipFill>
            <a:blip r:embed="rId4"/>
            <a:srcRect/>
            <a:stretch>
              <a:fillRect/>
            </a:stretch>
          </p:blipFill>
          <p:spPr bwMode="auto">
            <a:xfrm>
              <a:off x="5994605" y="2060704"/>
              <a:ext cx="450626" cy="359691"/>
            </a:xfrm>
            <a:prstGeom prst="rect">
              <a:avLst/>
            </a:prstGeom>
            <a:noFill/>
            <a:ln w="12700">
              <a:noFill/>
              <a:miter lim="800000"/>
              <a:headEnd/>
              <a:tailEnd/>
            </a:ln>
            <a:effectLst/>
          </p:spPr>
        </p:pic>
        <p:pic>
          <p:nvPicPr>
            <p:cNvPr id="39" name="Picture 3">
              <a:extLst>
                <a:ext uri="{FF2B5EF4-FFF2-40B4-BE49-F238E27FC236}">
                  <a16:creationId xmlns:a16="http://schemas.microsoft.com/office/drawing/2014/main" id="{08AA79EB-FA84-8C41-9608-1EC19FC06400}"/>
                </a:ext>
              </a:extLst>
            </p:cNvPr>
            <p:cNvPicPr>
              <a:picLocks noChangeArrowheads="1"/>
            </p:cNvPicPr>
            <p:nvPr/>
          </p:nvPicPr>
          <p:blipFill>
            <a:blip r:embed="rId4"/>
            <a:srcRect/>
            <a:stretch>
              <a:fillRect/>
            </a:stretch>
          </p:blipFill>
          <p:spPr bwMode="auto">
            <a:xfrm>
              <a:off x="5085142" y="2701926"/>
              <a:ext cx="450626" cy="359691"/>
            </a:xfrm>
            <a:prstGeom prst="rect">
              <a:avLst/>
            </a:prstGeom>
            <a:noFill/>
            <a:ln w="12700">
              <a:noFill/>
              <a:miter lim="800000"/>
              <a:headEnd/>
              <a:tailEnd/>
            </a:ln>
            <a:effectLst/>
          </p:spPr>
        </p:pic>
        <p:pic>
          <p:nvPicPr>
            <p:cNvPr id="40" name="Picture 3">
              <a:extLst>
                <a:ext uri="{FF2B5EF4-FFF2-40B4-BE49-F238E27FC236}">
                  <a16:creationId xmlns:a16="http://schemas.microsoft.com/office/drawing/2014/main" id="{3F399D62-25C8-864B-B803-69BE4A5E8654}"/>
                </a:ext>
              </a:extLst>
            </p:cNvPr>
            <p:cNvPicPr>
              <a:picLocks noChangeArrowheads="1"/>
            </p:cNvPicPr>
            <p:nvPr/>
          </p:nvPicPr>
          <p:blipFill>
            <a:blip r:embed="rId4"/>
            <a:srcRect/>
            <a:stretch>
              <a:fillRect/>
            </a:stretch>
          </p:blipFill>
          <p:spPr bwMode="auto">
            <a:xfrm>
              <a:off x="2436195" y="2029220"/>
              <a:ext cx="450626" cy="359691"/>
            </a:xfrm>
            <a:prstGeom prst="rect">
              <a:avLst/>
            </a:prstGeom>
            <a:noFill/>
            <a:ln w="12700">
              <a:noFill/>
              <a:miter lim="800000"/>
              <a:headEnd/>
              <a:tailEnd/>
            </a:ln>
            <a:effectLst/>
          </p:spPr>
        </p:pic>
        <p:pic>
          <p:nvPicPr>
            <p:cNvPr id="41" name="Picture 3">
              <a:extLst>
                <a:ext uri="{FF2B5EF4-FFF2-40B4-BE49-F238E27FC236}">
                  <a16:creationId xmlns:a16="http://schemas.microsoft.com/office/drawing/2014/main" id="{D668640B-6A11-E343-945D-BDD9BE02662B}"/>
                </a:ext>
              </a:extLst>
            </p:cNvPr>
            <p:cNvPicPr>
              <a:picLocks noChangeArrowheads="1"/>
            </p:cNvPicPr>
            <p:nvPr/>
          </p:nvPicPr>
          <p:blipFill>
            <a:blip r:embed="rId4"/>
            <a:srcRect/>
            <a:stretch>
              <a:fillRect/>
            </a:stretch>
          </p:blipFill>
          <p:spPr bwMode="auto">
            <a:xfrm>
              <a:off x="3573033" y="2721342"/>
              <a:ext cx="450626" cy="359691"/>
            </a:xfrm>
            <a:prstGeom prst="rect">
              <a:avLst/>
            </a:prstGeom>
            <a:noFill/>
            <a:ln w="12700">
              <a:noFill/>
              <a:miter lim="800000"/>
              <a:headEnd/>
              <a:tailEnd/>
            </a:ln>
            <a:effectLst/>
          </p:spPr>
        </p:pic>
        <p:cxnSp>
          <p:nvCxnSpPr>
            <p:cNvPr id="42" name="Straight Connector 41">
              <a:extLst>
                <a:ext uri="{FF2B5EF4-FFF2-40B4-BE49-F238E27FC236}">
                  <a16:creationId xmlns:a16="http://schemas.microsoft.com/office/drawing/2014/main" id="{60D6086F-E402-B44A-AD89-5F6D98BC822C}"/>
                </a:ext>
              </a:extLst>
            </p:cNvPr>
            <p:cNvCxnSpPr>
              <a:cxnSpLocks/>
              <a:stCxn id="40" idx="2"/>
              <a:endCxn id="41" idx="1"/>
            </p:cNvCxnSpPr>
            <p:nvPr/>
          </p:nvCxnSpPr>
          <p:spPr bwMode="auto">
            <a:xfrm>
              <a:off x="2661508" y="2388911"/>
              <a:ext cx="911525" cy="5122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BBABD906-5A2E-FD45-87B1-3B897D50B5F4}"/>
                </a:ext>
              </a:extLst>
            </p:cNvPr>
            <p:cNvCxnSpPr>
              <a:cxnSpLocks/>
              <a:stCxn id="39" idx="1"/>
              <a:endCxn id="41" idx="3"/>
            </p:cNvCxnSpPr>
            <p:nvPr/>
          </p:nvCxnSpPr>
          <p:spPr bwMode="auto">
            <a:xfrm flipH="1">
              <a:off x="4023659" y="2881772"/>
              <a:ext cx="1061483" cy="1941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44" name="Picture 3">
              <a:extLst>
                <a:ext uri="{FF2B5EF4-FFF2-40B4-BE49-F238E27FC236}">
                  <a16:creationId xmlns:a16="http://schemas.microsoft.com/office/drawing/2014/main" id="{BC347E45-C393-074F-AA98-71DC9A6E14DA}"/>
                </a:ext>
              </a:extLst>
            </p:cNvPr>
            <p:cNvPicPr>
              <a:picLocks noChangeArrowheads="1"/>
            </p:cNvPicPr>
            <p:nvPr/>
          </p:nvPicPr>
          <p:blipFill>
            <a:blip r:embed="rId4"/>
            <a:srcRect/>
            <a:stretch>
              <a:fillRect/>
            </a:stretch>
          </p:blipFill>
          <p:spPr bwMode="auto">
            <a:xfrm>
              <a:off x="3685068" y="2070745"/>
              <a:ext cx="383482" cy="266524"/>
            </a:xfrm>
            <a:prstGeom prst="rect">
              <a:avLst/>
            </a:prstGeom>
            <a:noFill/>
            <a:ln w="12700">
              <a:noFill/>
              <a:miter lim="800000"/>
              <a:headEnd/>
              <a:tailEnd/>
            </a:ln>
            <a:effectLst/>
          </p:spPr>
        </p:pic>
        <p:pic>
          <p:nvPicPr>
            <p:cNvPr id="45" name="Picture 3">
              <a:extLst>
                <a:ext uri="{FF2B5EF4-FFF2-40B4-BE49-F238E27FC236}">
                  <a16:creationId xmlns:a16="http://schemas.microsoft.com/office/drawing/2014/main" id="{06498D23-CD81-F04A-9496-7B452BFA5AFD}"/>
                </a:ext>
              </a:extLst>
            </p:cNvPr>
            <p:cNvPicPr>
              <a:picLocks noChangeArrowheads="1"/>
            </p:cNvPicPr>
            <p:nvPr/>
          </p:nvPicPr>
          <p:blipFill>
            <a:blip r:embed="rId4"/>
            <a:srcRect/>
            <a:stretch>
              <a:fillRect/>
            </a:stretch>
          </p:blipFill>
          <p:spPr bwMode="auto">
            <a:xfrm>
              <a:off x="4629188" y="1775004"/>
              <a:ext cx="383482" cy="266524"/>
            </a:xfrm>
            <a:prstGeom prst="rect">
              <a:avLst/>
            </a:prstGeom>
            <a:noFill/>
            <a:ln w="12700">
              <a:noFill/>
              <a:miter lim="800000"/>
              <a:headEnd/>
              <a:tailEnd/>
            </a:ln>
            <a:effectLst/>
          </p:spPr>
        </p:pic>
        <p:cxnSp>
          <p:nvCxnSpPr>
            <p:cNvPr id="46" name="Straight Connector 45">
              <a:extLst>
                <a:ext uri="{FF2B5EF4-FFF2-40B4-BE49-F238E27FC236}">
                  <a16:creationId xmlns:a16="http://schemas.microsoft.com/office/drawing/2014/main" id="{1D394C03-1B33-874F-AC6E-2E942ADCCD0C}"/>
                </a:ext>
              </a:extLst>
            </p:cNvPr>
            <p:cNvCxnSpPr>
              <a:cxnSpLocks/>
              <a:stCxn id="40" idx="3"/>
              <a:endCxn id="44" idx="1"/>
            </p:cNvCxnSpPr>
            <p:nvPr/>
          </p:nvCxnSpPr>
          <p:spPr bwMode="auto">
            <a:xfrm flipV="1">
              <a:off x="2886821" y="2204007"/>
              <a:ext cx="798247" cy="505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9FEABE1E-0DC7-6F49-B69C-B527EB8B070C}"/>
                </a:ext>
              </a:extLst>
            </p:cNvPr>
            <p:cNvCxnSpPr>
              <a:cxnSpLocks/>
              <a:stCxn id="44" idx="3"/>
              <a:endCxn id="45" idx="1"/>
            </p:cNvCxnSpPr>
            <p:nvPr/>
          </p:nvCxnSpPr>
          <p:spPr bwMode="auto">
            <a:xfrm flipV="1">
              <a:off x="4068550" y="1908266"/>
              <a:ext cx="560638" cy="29574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48" name="Picture 3">
              <a:extLst>
                <a:ext uri="{FF2B5EF4-FFF2-40B4-BE49-F238E27FC236}">
                  <a16:creationId xmlns:a16="http://schemas.microsoft.com/office/drawing/2014/main" id="{F45F98CF-76C4-324E-BF27-C1F8A8C58A72}"/>
                </a:ext>
              </a:extLst>
            </p:cNvPr>
            <p:cNvPicPr>
              <a:picLocks noChangeArrowheads="1"/>
            </p:cNvPicPr>
            <p:nvPr/>
          </p:nvPicPr>
          <p:blipFill>
            <a:blip r:embed="rId4"/>
            <a:srcRect/>
            <a:stretch>
              <a:fillRect/>
            </a:stretch>
          </p:blipFill>
          <p:spPr bwMode="auto">
            <a:xfrm>
              <a:off x="4629188" y="2307724"/>
              <a:ext cx="383482" cy="266524"/>
            </a:xfrm>
            <a:prstGeom prst="rect">
              <a:avLst/>
            </a:prstGeom>
            <a:noFill/>
            <a:ln w="12700">
              <a:noFill/>
              <a:miter lim="800000"/>
              <a:headEnd/>
              <a:tailEnd/>
            </a:ln>
            <a:effectLst/>
          </p:spPr>
        </p:pic>
        <p:cxnSp>
          <p:nvCxnSpPr>
            <p:cNvPr id="49" name="Straight Connector 48">
              <a:extLst>
                <a:ext uri="{FF2B5EF4-FFF2-40B4-BE49-F238E27FC236}">
                  <a16:creationId xmlns:a16="http://schemas.microsoft.com/office/drawing/2014/main" id="{AB1683C9-C094-1B47-B59F-8DCAE3F5940C}"/>
                </a:ext>
              </a:extLst>
            </p:cNvPr>
            <p:cNvCxnSpPr>
              <a:cxnSpLocks/>
              <a:stCxn id="44" idx="3"/>
              <a:endCxn id="48" idx="1"/>
            </p:cNvCxnSpPr>
            <p:nvPr/>
          </p:nvCxnSpPr>
          <p:spPr bwMode="auto">
            <a:xfrm>
              <a:off x="4068550" y="2204007"/>
              <a:ext cx="560638" cy="23697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F5BB689A-9DC4-9642-A8EF-803CADF85513}"/>
                </a:ext>
              </a:extLst>
            </p:cNvPr>
            <p:cNvCxnSpPr>
              <a:cxnSpLocks/>
              <a:stCxn id="45" idx="3"/>
              <a:endCxn id="38" idx="1"/>
            </p:cNvCxnSpPr>
            <p:nvPr/>
          </p:nvCxnSpPr>
          <p:spPr bwMode="auto">
            <a:xfrm>
              <a:off x="5012670" y="1908266"/>
              <a:ext cx="981935" cy="33228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579EC74C-B59E-6640-A7FC-C196FB756798}"/>
                </a:ext>
              </a:extLst>
            </p:cNvPr>
            <p:cNvCxnSpPr>
              <a:cxnSpLocks/>
            </p:cNvCxnSpPr>
            <p:nvPr/>
          </p:nvCxnSpPr>
          <p:spPr bwMode="auto">
            <a:xfrm flipV="1">
              <a:off x="5012670" y="2240550"/>
              <a:ext cx="981935" cy="17984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grpSp>
        <p:nvGrpSpPr>
          <p:cNvPr id="52" name="Group 51">
            <a:extLst>
              <a:ext uri="{FF2B5EF4-FFF2-40B4-BE49-F238E27FC236}">
                <a16:creationId xmlns:a16="http://schemas.microsoft.com/office/drawing/2014/main" id="{A09D0D03-890B-8141-A669-201A8C6E56B7}"/>
              </a:ext>
            </a:extLst>
          </p:cNvPr>
          <p:cNvGrpSpPr/>
          <p:nvPr/>
        </p:nvGrpSpPr>
        <p:grpSpPr>
          <a:xfrm>
            <a:off x="4278587" y="1322390"/>
            <a:ext cx="1823537" cy="631833"/>
            <a:chOff x="3383421" y="3873672"/>
            <a:chExt cx="2434457" cy="829250"/>
          </a:xfrm>
        </p:grpSpPr>
        <p:pic>
          <p:nvPicPr>
            <p:cNvPr id="53" name="Picture 52">
              <a:extLst>
                <a:ext uri="{FF2B5EF4-FFF2-40B4-BE49-F238E27FC236}">
                  <a16:creationId xmlns:a16="http://schemas.microsoft.com/office/drawing/2014/main" id="{B21E823B-FC9B-0847-9A8B-90A041BA6767}"/>
                </a:ext>
              </a:extLst>
            </p:cNvPr>
            <p:cNvPicPr>
              <a:picLocks noChangeAspect="1"/>
            </p:cNvPicPr>
            <p:nvPr/>
          </p:nvPicPr>
          <p:blipFill>
            <a:blip r:embed="rId5"/>
            <a:stretch>
              <a:fillRect/>
            </a:stretch>
          </p:blipFill>
          <p:spPr>
            <a:xfrm>
              <a:off x="4182350" y="3873672"/>
              <a:ext cx="829250" cy="829250"/>
            </a:xfrm>
            <a:prstGeom prst="rect">
              <a:avLst/>
            </a:prstGeom>
          </p:spPr>
        </p:pic>
        <p:pic>
          <p:nvPicPr>
            <p:cNvPr id="54" name="Picture 53">
              <a:extLst>
                <a:ext uri="{FF2B5EF4-FFF2-40B4-BE49-F238E27FC236}">
                  <a16:creationId xmlns:a16="http://schemas.microsoft.com/office/drawing/2014/main" id="{19E3C491-DDE1-5147-8A12-B45301CCCE49}"/>
                </a:ext>
              </a:extLst>
            </p:cNvPr>
            <p:cNvPicPr>
              <a:picLocks noChangeAspect="1"/>
            </p:cNvPicPr>
            <p:nvPr/>
          </p:nvPicPr>
          <p:blipFill>
            <a:blip r:embed="rId5"/>
            <a:stretch>
              <a:fillRect/>
            </a:stretch>
          </p:blipFill>
          <p:spPr>
            <a:xfrm>
              <a:off x="3383421" y="3873672"/>
              <a:ext cx="829250" cy="829250"/>
            </a:xfrm>
            <a:prstGeom prst="rect">
              <a:avLst/>
            </a:prstGeom>
          </p:spPr>
        </p:pic>
        <p:pic>
          <p:nvPicPr>
            <p:cNvPr id="55" name="Picture 54">
              <a:extLst>
                <a:ext uri="{FF2B5EF4-FFF2-40B4-BE49-F238E27FC236}">
                  <a16:creationId xmlns:a16="http://schemas.microsoft.com/office/drawing/2014/main" id="{D7217534-DA8C-D44C-9EB1-9EE6B84E003C}"/>
                </a:ext>
              </a:extLst>
            </p:cNvPr>
            <p:cNvPicPr>
              <a:picLocks noChangeAspect="1"/>
            </p:cNvPicPr>
            <p:nvPr/>
          </p:nvPicPr>
          <p:blipFill>
            <a:blip r:embed="rId5"/>
            <a:stretch>
              <a:fillRect/>
            </a:stretch>
          </p:blipFill>
          <p:spPr>
            <a:xfrm>
              <a:off x="4988628" y="3873672"/>
              <a:ext cx="829250" cy="829250"/>
            </a:xfrm>
            <a:prstGeom prst="rect">
              <a:avLst/>
            </a:prstGeom>
          </p:spPr>
        </p:pic>
      </p:grpSp>
      <p:sp>
        <p:nvSpPr>
          <p:cNvPr id="56" name="Rectangle 55">
            <a:extLst>
              <a:ext uri="{FF2B5EF4-FFF2-40B4-BE49-F238E27FC236}">
                <a16:creationId xmlns:a16="http://schemas.microsoft.com/office/drawing/2014/main" id="{0239A4F8-318D-B74B-9C8C-288C5E645ABB}"/>
              </a:ext>
            </a:extLst>
          </p:cNvPr>
          <p:cNvSpPr/>
          <p:nvPr/>
        </p:nvSpPr>
        <p:spPr>
          <a:xfrm>
            <a:off x="2650780" y="772621"/>
            <a:ext cx="4969219" cy="523220"/>
          </a:xfrm>
          <a:prstGeom prst="rect">
            <a:avLst/>
          </a:prstGeom>
        </p:spPr>
        <p:txBody>
          <a:bodyPr wrap="square">
            <a:spAutoFit/>
          </a:bodyPr>
          <a:lstStyle/>
          <a:p>
            <a:r>
              <a:rPr lang="en-US" sz="1600" dirty="0">
                <a:latin typeface="Helvetica" pitchFamily="2" charset="0"/>
              </a:rPr>
              <a:t>Scrubbing Center with programmable switches </a:t>
            </a:r>
            <a:r>
              <a:rPr lang="en-US" sz="1200" dirty="0">
                <a:latin typeface="Helvetica" pitchFamily="2" charset="0"/>
              </a:rPr>
              <a:t>[Poseidon, NDSS’20]</a:t>
            </a:r>
            <a:endParaRPr lang="en-US" sz="1600" dirty="0">
              <a:latin typeface="Helvetica" pitchFamily="2" charset="0"/>
            </a:endParaRPr>
          </a:p>
        </p:txBody>
      </p:sp>
      <p:pic>
        <p:nvPicPr>
          <p:cNvPr id="35" name="Picture 3">
            <a:extLst>
              <a:ext uri="{FF2B5EF4-FFF2-40B4-BE49-F238E27FC236}">
                <a16:creationId xmlns:a16="http://schemas.microsoft.com/office/drawing/2014/main" id="{4B70DA9A-DA90-F34C-80B6-E033B9BD2A26}"/>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266743" y="1447341"/>
            <a:ext cx="549219" cy="382446"/>
          </a:xfrm>
          <a:prstGeom prst="rect">
            <a:avLst/>
          </a:prstGeom>
          <a:noFill/>
          <a:ln w="12700">
            <a:noFill/>
            <a:miter lim="800000"/>
            <a:headEnd/>
            <a:tailEnd/>
          </a:ln>
          <a:effectLst/>
        </p:spPr>
      </p:pic>
      <p:cxnSp>
        <p:nvCxnSpPr>
          <p:cNvPr id="3" name="Straight Arrow Connector 2">
            <a:extLst>
              <a:ext uri="{FF2B5EF4-FFF2-40B4-BE49-F238E27FC236}">
                <a16:creationId xmlns:a16="http://schemas.microsoft.com/office/drawing/2014/main" id="{6DCBCFF3-7C80-A943-899C-35FBC03EEF18}"/>
              </a:ext>
            </a:extLst>
          </p:cNvPr>
          <p:cNvCxnSpPr>
            <a:cxnSpLocks/>
          </p:cNvCxnSpPr>
          <p:nvPr/>
        </p:nvCxnSpPr>
        <p:spPr>
          <a:xfrm flipV="1">
            <a:off x="3815962" y="1573070"/>
            <a:ext cx="462625" cy="257"/>
          </a:xfrm>
          <a:prstGeom prst="straightConnector1">
            <a:avLst/>
          </a:prstGeom>
          <a:noFill/>
          <a:ln w="31750" cap="flat">
            <a:solidFill>
              <a:srgbClr val="F15A23"/>
            </a:solidFill>
            <a:prstDash val="solid"/>
            <a:miter lim="400000"/>
            <a:headEnd type="none"/>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524068C9-B680-B34A-8F27-B05CF52ED484}"/>
              </a:ext>
            </a:extLst>
          </p:cNvPr>
          <p:cNvCxnSpPr>
            <a:cxnSpLocks/>
            <a:endCxn id="35" idx="2"/>
          </p:cNvCxnSpPr>
          <p:nvPr/>
        </p:nvCxnSpPr>
        <p:spPr>
          <a:xfrm flipH="1" flipV="1">
            <a:off x="3541353" y="1829787"/>
            <a:ext cx="451725" cy="516652"/>
          </a:xfrm>
          <a:prstGeom prst="straightConnector1">
            <a:avLst/>
          </a:prstGeom>
          <a:noFill/>
          <a:ln w="31750" cap="flat">
            <a:solidFill>
              <a:srgbClr val="F15A23"/>
            </a:solidFill>
            <a:prstDash val="solid"/>
            <a:miter lim="400000"/>
            <a:headEnd type="none"/>
            <a:tailEnd type="triangle"/>
          </a:ln>
          <a:effectLst/>
          <a:sp3d/>
        </p:spPr>
        <p:style>
          <a:lnRef idx="0">
            <a:scrgbClr r="0" g="0" b="0"/>
          </a:lnRef>
          <a:fillRef idx="0">
            <a:scrgbClr r="0" g="0" b="0"/>
          </a:fillRef>
          <a:effectRef idx="0">
            <a:scrgbClr r="0" g="0" b="0"/>
          </a:effectRef>
          <a:fontRef idx="none"/>
        </p:style>
      </p:cxnSp>
      <p:cxnSp>
        <p:nvCxnSpPr>
          <p:cNvPr id="59" name="直线连接符 9">
            <a:extLst>
              <a:ext uri="{FF2B5EF4-FFF2-40B4-BE49-F238E27FC236}">
                <a16:creationId xmlns:a16="http://schemas.microsoft.com/office/drawing/2014/main" id="{90DE9FEE-96C5-F042-9869-D4F29DB2DBEC}"/>
              </a:ext>
            </a:extLst>
          </p:cNvPr>
          <p:cNvCxnSpPr>
            <a:cxnSpLocks/>
          </p:cNvCxnSpPr>
          <p:nvPr/>
        </p:nvCxnSpPr>
        <p:spPr>
          <a:xfrm>
            <a:off x="2650780" y="2999086"/>
            <a:ext cx="651820" cy="0"/>
          </a:xfrm>
          <a:prstGeom prst="line">
            <a:avLst/>
          </a:prstGeom>
          <a:ln w="5715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图片 15">
            <a:extLst>
              <a:ext uri="{FF2B5EF4-FFF2-40B4-BE49-F238E27FC236}">
                <a16:creationId xmlns:a16="http://schemas.microsoft.com/office/drawing/2014/main" id="{CCA83558-B954-2249-9F05-3520EF18AF9A}"/>
              </a:ext>
            </a:extLst>
          </p:cNvPr>
          <p:cNvPicPr>
            <a:picLocks noChangeAspect="1"/>
          </p:cNvPicPr>
          <p:nvPr/>
        </p:nvPicPr>
        <p:blipFill>
          <a:blip r:embed="rId6"/>
          <a:stretch>
            <a:fillRect/>
          </a:stretch>
        </p:blipFill>
        <p:spPr>
          <a:xfrm>
            <a:off x="1935016" y="2775726"/>
            <a:ext cx="550992" cy="478758"/>
          </a:xfrm>
          <a:prstGeom prst="rect">
            <a:avLst/>
          </a:prstGeom>
        </p:spPr>
      </p:pic>
      <p:cxnSp>
        <p:nvCxnSpPr>
          <p:cNvPr id="61" name="Straight Arrow Connector 60">
            <a:extLst>
              <a:ext uri="{FF2B5EF4-FFF2-40B4-BE49-F238E27FC236}">
                <a16:creationId xmlns:a16="http://schemas.microsoft.com/office/drawing/2014/main" id="{2B49780F-89C2-3644-9639-4D120D5E3948}"/>
              </a:ext>
            </a:extLst>
          </p:cNvPr>
          <p:cNvCxnSpPr>
            <a:cxnSpLocks/>
          </p:cNvCxnSpPr>
          <p:nvPr/>
        </p:nvCxnSpPr>
        <p:spPr>
          <a:xfrm flipH="1">
            <a:off x="3803704" y="1688843"/>
            <a:ext cx="443595" cy="0"/>
          </a:xfrm>
          <a:prstGeom prst="straightConnector1">
            <a:avLst/>
          </a:prstGeom>
          <a:noFill/>
          <a:ln w="31750" cap="flat">
            <a:solidFill>
              <a:schemeClr val="accent2"/>
            </a:solidFill>
            <a:prstDash val="solid"/>
            <a:miter lim="400000"/>
            <a:headEnd type="none"/>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9FA00864-3EBF-7D49-9590-39427C2422D5}"/>
              </a:ext>
            </a:extLst>
          </p:cNvPr>
          <p:cNvCxnSpPr>
            <a:cxnSpLocks/>
          </p:cNvCxnSpPr>
          <p:nvPr/>
        </p:nvCxnSpPr>
        <p:spPr>
          <a:xfrm>
            <a:off x="3692345" y="1818252"/>
            <a:ext cx="433844" cy="498195"/>
          </a:xfrm>
          <a:prstGeom prst="straightConnector1">
            <a:avLst/>
          </a:prstGeom>
          <a:noFill/>
          <a:ln w="31750" cap="flat">
            <a:solidFill>
              <a:schemeClr val="accent2"/>
            </a:solidFill>
            <a:prstDash val="solid"/>
            <a:miter lim="400000"/>
            <a:headEnd type="none"/>
            <a:tailEnd type="triangle"/>
          </a:ln>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306E79FB-BD8A-6942-83C2-C1CF9612758A}"/>
              </a:ext>
            </a:extLst>
          </p:cNvPr>
          <p:cNvSpPr txBox="1"/>
          <p:nvPr/>
        </p:nvSpPr>
        <p:spPr>
          <a:xfrm>
            <a:off x="1423573" y="3990693"/>
            <a:ext cx="6776009" cy="923330"/>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Still need out-of-band detection. </a:t>
            </a:r>
          </a:p>
          <a:p>
            <a:pPr marL="285750" indent="-285750" algn="l">
              <a:buFont typeface="Arial" panose="020B0604020202020204" pitchFamily="34" charset="0"/>
              <a:buChar char="•"/>
            </a:pPr>
            <a:r>
              <a:rPr lang="en-US" sz="1800" dirty="0">
                <a:latin typeface="Helvetica" pitchFamily="2" charset="0"/>
              </a:rPr>
              <a:t>Scrubbing approach adds large latency.</a:t>
            </a:r>
          </a:p>
          <a:p>
            <a:pPr marL="285750" indent="-285750" algn="l">
              <a:buFont typeface="Arial" panose="020B0604020202020204" pitchFamily="34" charset="0"/>
              <a:buChar char="•"/>
            </a:pPr>
            <a:r>
              <a:rPr lang="en-US" sz="1800" dirty="0">
                <a:latin typeface="Helvetica" pitchFamily="2" charset="0"/>
              </a:rPr>
              <a:t>Unscalable mitigation functions (e.g., Server-like SYN Proxy )</a:t>
            </a:r>
          </a:p>
        </p:txBody>
      </p:sp>
    </p:spTree>
    <p:extLst>
      <p:ext uri="{BB962C8B-B14F-4D97-AF65-F5344CB8AC3E}">
        <p14:creationId xmlns:p14="http://schemas.microsoft.com/office/powerpoint/2010/main" val="4013570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7</a:t>
            </a:fld>
            <a:endParaRPr lang="en-US" dirty="0"/>
          </a:p>
        </p:txBody>
      </p:sp>
      <p:sp>
        <p:nvSpPr>
          <p:cNvPr id="6" name="Cloud 5">
            <a:extLst>
              <a:ext uri="{FF2B5EF4-FFF2-40B4-BE49-F238E27FC236}">
                <a16:creationId xmlns:a16="http://schemas.microsoft.com/office/drawing/2014/main" id="{3B25B297-0847-8549-A11A-DF8114E76791}"/>
              </a:ext>
            </a:extLst>
          </p:cNvPr>
          <p:cNvSpPr/>
          <p:nvPr/>
        </p:nvSpPr>
        <p:spPr>
          <a:xfrm>
            <a:off x="2380576" y="1277916"/>
            <a:ext cx="4528969" cy="2409713"/>
          </a:xfrm>
          <a:prstGeom prst="cloud">
            <a:avLst/>
          </a:prstGeom>
          <a:ln w="254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4DF0A888-6B75-B946-AA74-3C412A0C6912}"/>
              </a:ext>
            </a:extLst>
          </p:cNvPr>
          <p:cNvCxnSpPr>
            <a:cxnSpLocks/>
            <a:stCxn id="15" idx="0"/>
            <a:endCxn id="10" idx="1"/>
          </p:cNvCxnSpPr>
          <p:nvPr/>
        </p:nvCxnSpPr>
        <p:spPr bwMode="auto">
          <a:xfrm flipV="1">
            <a:off x="2824019" y="1746575"/>
            <a:ext cx="889689" cy="56141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ACF9E08D-7326-2A4F-A072-176A2EDE9EC0}"/>
              </a:ext>
            </a:extLst>
          </p:cNvPr>
          <p:cNvCxnSpPr>
            <a:cxnSpLocks/>
            <a:stCxn id="14" idx="3"/>
            <a:endCxn id="13" idx="2"/>
          </p:cNvCxnSpPr>
          <p:nvPr/>
        </p:nvCxnSpPr>
        <p:spPr bwMode="auto">
          <a:xfrm flipV="1">
            <a:off x="5698279" y="2699161"/>
            <a:ext cx="684150" cy="4613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0F1FD63-43BE-1846-BCA2-28523CABDC8B}"/>
              </a:ext>
            </a:extLst>
          </p:cNvPr>
          <p:cNvCxnSpPr>
            <a:cxnSpLocks/>
            <a:stCxn id="10" idx="3"/>
            <a:endCxn id="12" idx="1"/>
          </p:cNvCxnSpPr>
          <p:nvPr/>
        </p:nvCxnSpPr>
        <p:spPr bwMode="auto">
          <a:xfrm flipV="1">
            <a:off x="4164334" y="1738076"/>
            <a:ext cx="1218665" cy="849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0" name="Picture 3">
            <a:extLst>
              <a:ext uri="{FF2B5EF4-FFF2-40B4-BE49-F238E27FC236}">
                <a16:creationId xmlns:a16="http://schemas.microsoft.com/office/drawing/2014/main" id="{7174B0AF-8531-3944-B017-BD4D90358DD7}"/>
              </a:ext>
            </a:extLst>
          </p:cNvPr>
          <p:cNvPicPr>
            <a:picLocks noChangeArrowheads="1"/>
          </p:cNvPicPr>
          <p:nvPr/>
        </p:nvPicPr>
        <p:blipFill>
          <a:blip r:embed="rId3"/>
          <a:srcRect/>
          <a:stretch>
            <a:fillRect/>
          </a:stretch>
        </p:blipFill>
        <p:spPr bwMode="auto">
          <a:xfrm>
            <a:off x="3713708" y="1566729"/>
            <a:ext cx="450626" cy="359691"/>
          </a:xfrm>
          <a:prstGeom prst="rect">
            <a:avLst/>
          </a:prstGeom>
          <a:noFill/>
          <a:ln w="12700">
            <a:noFill/>
            <a:miter lim="800000"/>
            <a:headEnd/>
            <a:tailEnd/>
          </a:ln>
          <a:effectLst/>
        </p:spPr>
      </p:pic>
      <p:cxnSp>
        <p:nvCxnSpPr>
          <p:cNvPr id="11" name="Straight Connector 10">
            <a:extLst>
              <a:ext uri="{FF2B5EF4-FFF2-40B4-BE49-F238E27FC236}">
                <a16:creationId xmlns:a16="http://schemas.microsoft.com/office/drawing/2014/main" id="{AAC26E77-9131-7249-A3EE-41E8BF29FA71}"/>
              </a:ext>
            </a:extLst>
          </p:cNvPr>
          <p:cNvCxnSpPr>
            <a:cxnSpLocks/>
            <a:stCxn id="13" idx="0"/>
            <a:endCxn id="12" idx="3"/>
          </p:cNvCxnSpPr>
          <p:nvPr/>
        </p:nvCxnSpPr>
        <p:spPr bwMode="auto">
          <a:xfrm flipH="1" flipV="1">
            <a:off x="5833625" y="1738076"/>
            <a:ext cx="548804" cy="60139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2" name="Picture 3">
            <a:extLst>
              <a:ext uri="{FF2B5EF4-FFF2-40B4-BE49-F238E27FC236}">
                <a16:creationId xmlns:a16="http://schemas.microsoft.com/office/drawing/2014/main" id="{2BCDAE1F-E742-D94C-B05E-0822BA8BECD5}"/>
              </a:ext>
            </a:extLst>
          </p:cNvPr>
          <p:cNvPicPr>
            <a:picLocks noChangeArrowheads="1"/>
          </p:cNvPicPr>
          <p:nvPr/>
        </p:nvPicPr>
        <p:blipFill>
          <a:blip r:embed="rId3"/>
          <a:srcRect/>
          <a:stretch>
            <a:fillRect/>
          </a:stretch>
        </p:blipFill>
        <p:spPr bwMode="auto">
          <a:xfrm>
            <a:off x="5382999" y="1558230"/>
            <a:ext cx="450626" cy="359691"/>
          </a:xfrm>
          <a:prstGeom prst="rect">
            <a:avLst/>
          </a:prstGeom>
          <a:noFill/>
          <a:ln w="12700">
            <a:noFill/>
            <a:miter lim="800000"/>
            <a:headEnd/>
            <a:tailEnd/>
          </a:ln>
          <a:effectLst/>
        </p:spPr>
      </p:pic>
      <p:pic>
        <p:nvPicPr>
          <p:cNvPr id="13" name="Picture 3">
            <a:extLst>
              <a:ext uri="{FF2B5EF4-FFF2-40B4-BE49-F238E27FC236}">
                <a16:creationId xmlns:a16="http://schemas.microsoft.com/office/drawing/2014/main" id="{91228766-5D54-F748-84A5-46297F6B8E56}"/>
              </a:ext>
            </a:extLst>
          </p:cNvPr>
          <p:cNvPicPr>
            <a:picLocks noChangeArrowheads="1"/>
          </p:cNvPicPr>
          <p:nvPr/>
        </p:nvPicPr>
        <p:blipFill>
          <a:blip r:embed="rId3"/>
          <a:srcRect/>
          <a:stretch>
            <a:fillRect/>
          </a:stretch>
        </p:blipFill>
        <p:spPr bwMode="auto">
          <a:xfrm>
            <a:off x="6157116" y="2339470"/>
            <a:ext cx="450626" cy="359691"/>
          </a:xfrm>
          <a:prstGeom prst="rect">
            <a:avLst/>
          </a:prstGeom>
          <a:noFill/>
          <a:ln w="12700">
            <a:noFill/>
            <a:miter lim="800000"/>
            <a:headEnd/>
            <a:tailEnd/>
          </a:ln>
          <a:effectLst/>
        </p:spPr>
      </p:pic>
      <p:pic>
        <p:nvPicPr>
          <p:cNvPr id="14" name="Picture 3">
            <a:extLst>
              <a:ext uri="{FF2B5EF4-FFF2-40B4-BE49-F238E27FC236}">
                <a16:creationId xmlns:a16="http://schemas.microsoft.com/office/drawing/2014/main" id="{366CEC5E-CC5A-E042-A285-55AA876D7BC5}"/>
              </a:ext>
            </a:extLst>
          </p:cNvPr>
          <p:cNvPicPr>
            <a:picLocks noChangeArrowheads="1"/>
          </p:cNvPicPr>
          <p:nvPr/>
        </p:nvPicPr>
        <p:blipFill>
          <a:blip r:embed="rId3"/>
          <a:srcRect/>
          <a:stretch>
            <a:fillRect/>
          </a:stretch>
        </p:blipFill>
        <p:spPr bwMode="auto">
          <a:xfrm>
            <a:off x="5247653" y="2980692"/>
            <a:ext cx="450626" cy="359691"/>
          </a:xfrm>
          <a:prstGeom prst="rect">
            <a:avLst/>
          </a:prstGeom>
          <a:noFill/>
          <a:ln w="12700">
            <a:noFill/>
            <a:miter lim="800000"/>
            <a:headEnd/>
            <a:tailEnd/>
          </a:ln>
          <a:effectLst/>
        </p:spPr>
      </p:pic>
      <p:pic>
        <p:nvPicPr>
          <p:cNvPr id="15" name="Picture 3">
            <a:extLst>
              <a:ext uri="{FF2B5EF4-FFF2-40B4-BE49-F238E27FC236}">
                <a16:creationId xmlns:a16="http://schemas.microsoft.com/office/drawing/2014/main" id="{24B1400A-C067-5140-83E3-4D25C31DDD30}"/>
              </a:ext>
            </a:extLst>
          </p:cNvPr>
          <p:cNvPicPr>
            <a:picLocks noChangeArrowheads="1"/>
          </p:cNvPicPr>
          <p:nvPr/>
        </p:nvPicPr>
        <p:blipFill>
          <a:blip r:embed="rId3"/>
          <a:srcRect/>
          <a:stretch>
            <a:fillRect/>
          </a:stretch>
        </p:blipFill>
        <p:spPr bwMode="auto">
          <a:xfrm>
            <a:off x="2598706" y="2307986"/>
            <a:ext cx="450626" cy="359691"/>
          </a:xfrm>
          <a:prstGeom prst="rect">
            <a:avLst/>
          </a:prstGeom>
          <a:noFill/>
          <a:ln w="12700">
            <a:noFill/>
            <a:miter lim="800000"/>
            <a:headEnd/>
            <a:tailEnd/>
          </a:ln>
          <a:effectLst/>
        </p:spPr>
      </p:pic>
      <p:pic>
        <p:nvPicPr>
          <p:cNvPr id="16" name="Picture 3">
            <a:extLst>
              <a:ext uri="{FF2B5EF4-FFF2-40B4-BE49-F238E27FC236}">
                <a16:creationId xmlns:a16="http://schemas.microsoft.com/office/drawing/2014/main" id="{B7977FEF-DAF4-4D45-8019-1F13AED48E56}"/>
              </a:ext>
            </a:extLst>
          </p:cNvPr>
          <p:cNvPicPr>
            <a:picLocks noChangeArrowheads="1"/>
          </p:cNvPicPr>
          <p:nvPr/>
        </p:nvPicPr>
        <p:blipFill>
          <a:blip r:embed="rId3"/>
          <a:srcRect/>
          <a:stretch>
            <a:fillRect/>
          </a:stretch>
        </p:blipFill>
        <p:spPr bwMode="auto">
          <a:xfrm>
            <a:off x="3735544" y="3000108"/>
            <a:ext cx="450626" cy="359691"/>
          </a:xfrm>
          <a:prstGeom prst="rect">
            <a:avLst/>
          </a:prstGeom>
          <a:noFill/>
          <a:ln w="12700">
            <a:noFill/>
            <a:miter lim="800000"/>
            <a:headEnd/>
            <a:tailEnd/>
          </a:ln>
          <a:effectLst/>
        </p:spPr>
      </p:pic>
      <p:cxnSp>
        <p:nvCxnSpPr>
          <p:cNvPr id="17" name="Straight Connector 16">
            <a:extLst>
              <a:ext uri="{FF2B5EF4-FFF2-40B4-BE49-F238E27FC236}">
                <a16:creationId xmlns:a16="http://schemas.microsoft.com/office/drawing/2014/main" id="{ADB5F3F7-4E2D-F045-B2A5-7B5D0725E06D}"/>
              </a:ext>
            </a:extLst>
          </p:cNvPr>
          <p:cNvCxnSpPr>
            <a:cxnSpLocks/>
            <a:stCxn id="15" idx="2"/>
            <a:endCxn id="16" idx="1"/>
          </p:cNvCxnSpPr>
          <p:nvPr/>
        </p:nvCxnSpPr>
        <p:spPr bwMode="auto">
          <a:xfrm>
            <a:off x="2824019" y="2667677"/>
            <a:ext cx="911525" cy="5122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61151D3-A9A3-5A49-BD81-BE5B08A56F7F}"/>
              </a:ext>
            </a:extLst>
          </p:cNvPr>
          <p:cNvCxnSpPr>
            <a:cxnSpLocks/>
            <a:stCxn id="14" idx="1"/>
            <a:endCxn id="16" idx="3"/>
          </p:cNvCxnSpPr>
          <p:nvPr/>
        </p:nvCxnSpPr>
        <p:spPr bwMode="auto">
          <a:xfrm flipH="1">
            <a:off x="4186170" y="3160538"/>
            <a:ext cx="1061483" cy="1941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9" name="Picture 3">
            <a:extLst>
              <a:ext uri="{FF2B5EF4-FFF2-40B4-BE49-F238E27FC236}">
                <a16:creationId xmlns:a16="http://schemas.microsoft.com/office/drawing/2014/main" id="{804AB819-1741-FD42-A0F8-87290C0A5BB1}"/>
              </a:ext>
            </a:extLst>
          </p:cNvPr>
          <p:cNvPicPr>
            <a:picLocks noChangeArrowheads="1"/>
          </p:cNvPicPr>
          <p:nvPr/>
        </p:nvPicPr>
        <p:blipFill>
          <a:blip r:embed="rId3"/>
          <a:srcRect/>
          <a:stretch>
            <a:fillRect/>
          </a:stretch>
        </p:blipFill>
        <p:spPr bwMode="auto">
          <a:xfrm>
            <a:off x="3847579" y="2349511"/>
            <a:ext cx="383482" cy="266524"/>
          </a:xfrm>
          <a:prstGeom prst="rect">
            <a:avLst/>
          </a:prstGeom>
          <a:noFill/>
          <a:ln w="12700">
            <a:noFill/>
            <a:miter lim="800000"/>
            <a:headEnd/>
            <a:tailEnd/>
          </a:ln>
          <a:effectLst/>
        </p:spPr>
      </p:pic>
      <p:pic>
        <p:nvPicPr>
          <p:cNvPr id="20" name="Picture 3">
            <a:extLst>
              <a:ext uri="{FF2B5EF4-FFF2-40B4-BE49-F238E27FC236}">
                <a16:creationId xmlns:a16="http://schemas.microsoft.com/office/drawing/2014/main" id="{0F948589-18DE-EA41-95C8-9B61E54BBCAD}"/>
              </a:ext>
            </a:extLst>
          </p:cNvPr>
          <p:cNvPicPr>
            <a:picLocks noChangeArrowheads="1"/>
          </p:cNvPicPr>
          <p:nvPr/>
        </p:nvPicPr>
        <p:blipFill>
          <a:blip r:embed="rId3"/>
          <a:srcRect/>
          <a:stretch>
            <a:fillRect/>
          </a:stretch>
        </p:blipFill>
        <p:spPr bwMode="auto">
          <a:xfrm>
            <a:off x="4791699" y="2053770"/>
            <a:ext cx="383482" cy="266524"/>
          </a:xfrm>
          <a:prstGeom prst="rect">
            <a:avLst/>
          </a:prstGeom>
          <a:noFill/>
          <a:ln w="12700">
            <a:noFill/>
            <a:miter lim="800000"/>
            <a:headEnd/>
            <a:tailEnd/>
          </a:ln>
          <a:effectLst/>
        </p:spPr>
      </p:pic>
      <p:cxnSp>
        <p:nvCxnSpPr>
          <p:cNvPr id="21" name="Straight Connector 20">
            <a:extLst>
              <a:ext uri="{FF2B5EF4-FFF2-40B4-BE49-F238E27FC236}">
                <a16:creationId xmlns:a16="http://schemas.microsoft.com/office/drawing/2014/main" id="{1C4A45C7-7DA0-D74A-85DC-E8085CF203BF}"/>
              </a:ext>
            </a:extLst>
          </p:cNvPr>
          <p:cNvCxnSpPr>
            <a:cxnSpLocks/>
            <a:stCxn id="15" idx="3"/>
            <a:endCxn id="19" idx="1"/>
          </p:cNvCxnSpPr>
          <p:nvPr/>
        </p:nvCxnSpPr>
        <p:spPr bwMode="auto">
          <a:xfrm flipV="1">
            <a:off x="3049332" y="2482773"/>
            <a:ext cx="798247" cy="505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D19C08D6-2DE5-B641-AADD-1ECF6153D2D1}"/>
              </a:ext>
            </a:extLst>
          </p:cNvPr>
          <p:cNvCxnSpPr>
            <a:cxnSpLocks/>
            <a:stCxn id="19" idx="3"/>
            <a:endCxn id="20" idx="1"/>
          </p:cNvCxnSpPr>
          <p:nvPr/>
        </p:nvCxnSpPr>
        <p:spPr bwMode="auto">
          <a:xfrm flipV="1">
            <a:off x="4231061" y="2187032"/>
            <a:ext cx="560638" cy="29574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23" name="Picture 3">
            <a:extLst>
              <a:ext uri="{FF2B5EF4-FFF2-40B4-BE49-F238E27FC236}">
                <a16:creationId xmlns:a16="http://schemas.microsoft.com/office/drawing/2014/main" id="{5B1B86FC-43F3-204B-BA68-B9E2B86FD6F6}"/>
              </a:ext>
            </a:extLst>
          </p:cNvPr>
          <p:cNvPicPr>
            <a:picLocks noChangeArrowheads="1"/>
          </p:cNvPicPr>
          <p:nvPr/>
        </p:nvPicPr>
        <p:blipFill>
          <a:blip r:embed="rId3"/>
          <a:srcRect/>
          <a:stretch>
            <a:fillRect/>
          </a:stretch>
        </p:blipFill>
        <p:spPr bwMode="auto">
          <a:xfrm>
            <a:off x="4791699" y="2586490"/>
            <a:ext cx="383482" cy="266524"/>
          </a:xfrm>
          <a:prstGeom prst="rect">
            <a:avLst/>
          </a:prstGeom>
          <a:noFill/>
          <a:ln w="12700">
            <a:noFill/>
            <a:miter lim="800000"/>
            <a:headEnd/>
            <a:tailEnd/>
          </a:ln>
          <a:effectLst/>
        </p:spPr>
      </p:pic>
      <p:cxnSp>
        <p:nvCxnSpPr>
          <p:cNvPr id="24" name="Straight Connector 23">
            <a:extLst>
              <a:ext uri="{FF2B5EF4-FFF2-40B4-BE49-F238E27FC236}">
                <a16:creationId xmlns:a16="http://schemas.microsoft.com/office/drawing/2014/main" id="{A8C36AA4-9F7C-9E43-8990-5ED64802683A}"/>
              </a:ext>
            </a:extLst>
          </p:cNvPr>
          <p:cNvCxnSpPr>
            <a:cxnSpLocks/>
            <a:stCxn id="19" idx="3"/>
            <a:endCxn id="23" idx="1"/>
          </p:cNvCxnSpPr>
          <p:nvPr/>
        </p:nvCxnSpPr>
        <p:spPr bwMode="auto">
          <a:xfrm>
            <a:off x="4231061" y="2482773"/>
            <a:ext cx="560638" cy="23697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17AB4FE0-56A8-4147-80E5-A5D05C47B0CA}"/>
              </a:ext>
            </a:extLst>
          </p:cNvPr>
          <p:cNvCxnSpPr>
            <a:cxnSpLocks/>
            <a:stCxn id="20" idx="3"/>
            <a:endCxn id="13" idx="1"/>
          </p:cNvCxnSpPr>
          <p:nvPr/>
        </p:nvCxnSpPr>
        <p:spPr bwMode="auto">
          <a:xfrm>
            <a:off x="5175181" y="2187032"/>
            <a:ext cx="981935" cy="33228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4"/>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092380"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00" b="1" dirty="0">
                <a:solidFill>
                  <a:srgbClr val="036EB7"/>
                </a:solidFill>
                <a:latin typeface="Helvetica" pitchFamily="2" charset="0"/>
                <a:cs typeface="Arial Hebrew" pitchFamily="2" charset="-79"/>
              </a:rPr>
              <a:t>Opportunity: Programmable ISP Networks for DDoS Defense</a:t>
            </a:r>
            <a:endParaRPr lang="en" sz="2100" b="1" dirty="0">
              <a:solidFill>
                <a:srgbClr val="036EB7"/>
              </a:solidFill>
              <a:latin typeface="Helvetica" pitchFamily="2" charset="0"/>
              <a:cs typeface="Arial Hebrew" pitchFamily="2" charset="-79"/>
            </a:endParaRPr>
          </a:p>
        </p:txBody>
      </p:sp>
      <p:cxnSp>
        <p:nvCxnSpPr>
          <p:cNvPr id="35" name="Straight Connector 34">
            <a:extLst>
              <a:ext uri="{FF2B5EF4-FFF2-40B4-BE49-F238E27FC236}">
                <a16:creationId xmlns:a16="http://schemas.microsoft.com/office/drawing/2014/main" id="{ADE6CB9C-B52D-194E-9430-42369E725C29}"/>
              </a:ext>
            </a:extLst>
          </p:cNvPr>
          <p:cNvCxnSpPr>
            <a:cxnSpLocks/>
          </p:cNvCxnSpPr>
          <p:nvPr/>
        </p:nvCxnSpPr>
        <p:spPr bwMode="auto">
          <a:xfrm flipV="1">
            <a:off x="5175181" y="2519316"/>
            <a:ext cx="981935" cy="17984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直线连接符 9">
            <a:extLst>
              <a:ext uri="{FF2B5EF4-FFF2-40B4-BE49-F238E27FC236}">
                <a16:creationId xmlns:a16="http://schemas.microsoft.com/office/drawing/2014/main" id="{E7EA40A8-6E9D-D04B-98C5-58F9CD8DC7DE}"/>
              </a:ext>
            </a:extLst>
          </p:cNvPr>
          <p:cNvCxnSpPr>
            <a:cxnSpLocks/>
          </p:cNvCxnSpPr>
          <p:nvPr/>
        </p:nvCxnSpPr>
        <p:spPr>
          <a:xfrm>
            <a:off x="1248938" y="2210090"/>
            <a:ext cx="1191389" cy="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Google Shape;93;p14">
            <a:extLst>
              <a:ext uri="{FF2B5EF4-FFF2-40B4-BE49-F238E27FC236}">
                <a16:creationId xmlns:a16="http://schemas.microsoft.com/office/drawing/2014/main" id="{5EDBF77D-9514-624B-AAEB-3CE315E68A70}"/>
              </a:ext>
            </a:extLst>
          </p:cNvPr>
          <p:cNvSpPr txBox="1">
            <a:spLocks/>
          </p:cNvSpPr>
          <p:nvPr/>
        </p:nvSpPr>
        <p:spPr>
          <a:xfrm>
            <a:off x="1394113" y="1796722"/>
            <a:ext cx="805415" cy="479126"/>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75" b="1" dirty="0">
                <a:solidFill>
                  <a:srgbClr val="F15A24"/>
                </a:solidFill>
                <a:latin typeface="Helvetica" pitchFamily="2" charset="0"/>
                <a:ea typeface="Helvetica" charset="0"/>
                <a:cs typeface="Arial" panose="020B0604020202020204" pitchFamily="34" charset="0"/>
              </a:rPr>
              <a:t>DDoS</a:t>
            </a:r>
          </a:p>
        </p:txBody>
      </p:sp>
      <p:pic>
        <p:nvPicPr>
          <p:cNvPr id="41" name="图片 15">
            <a:extLst>
              <a:ext uri="{FF2B5EF4-FFF2-40B4-BE49-F238E27FC236}">
                <a16:creationId xmlns:a16="http://schemas.microsoft.com/office/drawing/2014/main" id="{F5544E83-E5D2-C44E-98E1-B7450DEBCEB8}"/>
              </a:ext>
            </a:extLst>
          </p:cNvPr>
          <p:cNvPicPr>
            <a:picLocks noChangeAspect="1"/>
          </p:cNvPicPr>
          <p:nvPr/>
        </p:nvPicPr>
        <p:blipFill>
          <a:blip r:embed="rId5"/>
          <a:stretch>
            <a:fillRect/>
          </a:stretch>
        </p:blipFill>
        <p:spPr>
          <a:xfrm>
            <a:off x="250009" y="1789424"/>
            <a:ext cx="917325" cy="797066"/>
          </a:xfrm>
          <a:prstGeom prst="rect">
            <a:avLst/>
          </a:prstGeom>
        </p:spPr>
      </p:pic>
      <p:pic>
        <p:nvPicPr>
          <p:cNvPr id="42" name="Picture 41">
            <a:extLst>
              <a:ext uri="{FF2B5EF4-FFF2-40B4-BE49-F238E27FC236}">
                <a16:creationId xmlns:a16="http://schemas.microsoft.com/office/drawing/2014/main" id="{A79A6B68-C527-5947-9AD3-6C34BA24C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6520" y="2014278"/>
            <a:ext cx="657724" cy="657724"/>
          </a:xfrm>
          <a:prstGeom prst="rect">
            <a:avLst/>
          </a:prstGeom>
        </p:spPr>
      </p:pic>
      <p:pic>
        <p:nvPicPr>
          <p:cNvPr id="43" name="Picture 42">
            <a:extLst>
              <a:ext uri="{FF2B5EF4-FFF2-40B4-BE49-F238E27FC236}">
                <a16:creationId xmlns:a16="http://schemas.microsoft.com/office/drawing/2014/main" id="{67AEE958-04B8-BB4A-8696-FCB979D89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5714" y="2064574"/>
            <a:ext cx="657724" cy="657724"/>
          </a:xfrm>
          <a:prstGeom prst="rect">
            <a:avLst/>
          </a:prstGeom>
        </p:spPr>
      </p:pic>
      <p:pic>
        <p:nvPicPr>
          <p:cNvPr id="44" name="Picture 43">
            <a:extLst>
              <a:ext uri="{FF2B5EF4-FFF2-40B4-BE49-F238E27FC236}">
                <a16:creationId xmlns:a16="http://schemas.microsoft.com/office/drawing/2014/main" id="{D8260AA2-EDD8-8749-9F82-49F8D409B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683" y="2099477"/>
            <a:ext cx="657724" cy="657724"/>
          </a:xfrm>
          <a:prstGeom prst="rect">
            <a:avLst/>
          </a:prstGeom>
        </p:spPr>
      </p:pic>
      <p:sp>
        <p:nvSpPr>
          <p:cNvPr id="2" name="Rectangle 1">
            <a:extLst>
              <a:ext uri="{FF2B5EF4-FFF2-40B4-BE49-F238E27FC236}">
                <a16:creationId xmlns:a16="http://schemas.microsoft.com/office/drawing/2014/main" id="{45A968FA-55D1-C74D-9855-AF05979AA5F9}"/>
              </a:ext>
            </a:extLst>
          </p:cNvPr>
          <p:cNvSpPr/>
          <p:nvPr/>
        </p:nvSpPr>
        <p:spPr>
          <a:xfrm>
            <a:off x="2868825" y="911918"/>
            <a:ext cx="3696172" cy="369869"/>
          </a:xfrm>
          <a:prstGeom prst="rect">
            <a:avLst/>
          </a:prstGeom>
        </p:spPr>
        <p:txBody>
          <a:bodyPr wrap="square">
            <a:spAutoFit/>
          </a:bodyPr>
          <a:lstStyle/>
          <a:p>
            <a:r>
              <a:rPr lang="en" altLang="zh-CN" sz="1800" dirty="0">
                <a:solidFill>
                  <a:schemeClr val="tx1"/>
                </a:solidFill>
                <a:latin typeface="Helvetica" pitchFamily="2" charset="0"/>
                <a:cs typeface="Arial Hebrew" pitchFamily="2" charset="-79"/>
              </a:rPr>
              <a:t>Internet Service Provider (ISP)</a:t>
            </a:r>
            <a:endParaRPr lang="en-US" sz="1800" dirty="0">
              <a:solidFill>
                <a:schemeClr val="tx1"/>
              </a:solidFill>
            </a:endParaRPr>
          </a:p>
        </p:txBody>
      </p:sp>
      <p:sp>
        <p:nvSpPr>
          <p:cNvPr id="36" name="TextBox 35">
            <a:extLst>
              <a:ext uri="{FF2B5EF4-FFF2-40B4-BE49-F238E27FC236}">
                <a16:creationId xmlns:a16="http://schemas.microsoft.com/office/drawing/2014/main" id="{52AD1601-DF01-C64E-B5FF-8245AE1138F8}"/>
              </a:ext>
            </a:extLst>
          </p:cNvPr>
          <p:cNvSpPr txBox="1"/>
          <p:nvPr/>
        </p:nvSpPr>
        <p:spPr>
          <a:xfrm>
            <a:off x="1834841" y="4014561"/>
            <a:ext cx="5394805" cy="707886"/>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l">
              <a:buFont typeface="Arial" panose="020B0604020202020204" pitchFamily="34" charset="0"/>
              <a:buChar char="•"/>
            </a:pPr>
            <a:r>
              <a:rPr lang="en-US" sz="2000" dirty="0">
                <a:latin typeface="Helvetica" pitchFamily="2" charset="0"/>
              </a:rPr>
              <a:t>Near the source or victim of the attacks</a:t>
            </a:r>
          </a:p>
          <a:p>
            <a:pPr marL="342900" indent="-342900" algn="l">
              <a:buFont typeface="Arial" panose="020B0604020202020204" pitchFamily="34" charset="0"/>
              <a:buChar char="•"/>
            </a:pPr>
            <a:r>
              <a:rPr lang="en-US" sz="2000" dirty="0">
                <a:latin typeface="Helvetica" pitchFamily="2" charset="0"/>
              </a:rPr>
              <a:t>Provide defense-as-a-service to the clients</a:t>
            </a:r>
          </a:p>
        </p:txBody>
      </p:sp>
      <p:sp>
        <p:nvSpPr>
          <p:cNvPr id="37" name="Rectangle 36">
            <a:extLst>
              <a:ext uri="{FF2B5EF4-FFF2-40B4-BE49-F238E27FC236}">
                <a16:creationId xmlns:a16="http://schemas.microsoft.com/office/drawing/2014/main" id="{43279958-7478-9347-93EE-DE68F6EE1395}"/>
              </a:ext>
            </a:extLst>
          </p:cNvPr>
          <p:cNvSpPr/>
          <p:nvPr/>
        </p:nvSpPr>
        <p:spPr>
          <a:xfrm>
            <a:off x="7862095" y="2839591"/>
            <a:ext cx="1119118" cy="338554"/>
          </a:xfrm>
          <a:prstGeom prst="rect">
            <a:avLst/>
          </a:prstGeom>
        </p:spPr>
        <p:txBody>
          <a:bodyPr wrap="square">
            <a:spAutoFit/>
          </a:bodyPr>
          <a:lstStyle/>
          <a:p>
            <a:r>
              <a:rPr lang="en-US" sz="1600" dirty="0">
                <a:latin typeface="Helvetica" pitchFamily="2" charset="0"/>
              </a:rPr>
              <a:t>Victims</a:t>
            </a:r>
          </a:p>
        </p:txBody>
      </p:sp>
      <p:cxnSp>
        <p:nvCxnSpPr>
          <p:cNvPr id="38" name="直线连接符 9">
            <a:extLst>
              <a:ext uri="{FF2B5EF4-FFF2-40B4-BE49-F238E27FC236}">
                <a16:creationId xmlns:a16="http://schemas.microsoft.com/office/drawing/2014/main" id="{ADEAB454-7819-D840-A7EB-A73AFB87B0BA}"/>
              </a:ext>
            </a:extLst>
          </p:cNvPr>
          <p:cNvCxnSpPr>
            <a:cxnSpLocks/>
          </p:cNvCxnSpPr>
          <p:nvPr/>
        </p:nvCxnSpPr>
        <p:spPr>
          <a:xfrm>
            <a:off x="6967332" y="2350657"/>
            <a:ext cx="904852" cy="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6986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73" name="Slide Number Placeholder 4">
            <a:extLst>
              <a:ext uri="{FF2B5EF4-FFF2-40B4-BE49-F238E27FC236}">
                <a16:creationId xmlns:a16="http://schemas.microsoft.com/office/drawing/2014/main" id="{7C0C23E9-9E83-A549-A477-A92398EBC758}"/>
              </a:ext>
            </a:extLst>
          </p:cNvPr>
          <p:cNvSpPr>
            <a:spLocks noGrp="1"/>
          </p:cNvSpPr>
          <p:nvPr>
            <p:ph type="sldNum" sz="quarter" idx="4"/>
          </p:nvPr>
        </p:nvSpPr>
        <p:spPr>
          <a:xfrm>
            <a:off x="6457950" y="4767263"/>
            <a:ext cx="2057400" cy="274637"/>
          </a:xfrm>
        </p:spPr>
        <p:txBody>
          <a:bodyPr/>
          <a:lstStyle/>
          <a:p>
            <a:fld id="{BFF01206-8078-D04A-AD89-87956AD8AB46}" type="slidenum">
              <a:rPr lang="en-US" smtClean="0"/>
              <a:pPr/>
              <a:t>8</a:t>
            </a:fld>
            <a:endParaRPr lang="en-US" dirty="0"/>
          </a:p>
        </p:txBody>
      </p:sp>
      <p:sp>
        <p:nvSpPr>
          <p:cNvPr id="35" name="Google Shape;93;p14">
            <a:extLst>
              <a:ext uri="{FF2B5EF4-FFF2-40B4-BE49-F238E27FC236}">
                <a16:creationId xmlns:a16="http://schemas.microsoft.com/office/drawing/2014/main" id="{29FB0F7F-E152-014A-B81F-E5DC8F79250C}"/>
              </a:ext>
            </a:extLst>
          </p:cNvPr>
          <p:cNvSpPr txBox="1">
            <a:spLocks/>
          </p:cNvSpPr>
          <p:nvPr/>
        </p:nvSpPr>
        <p:spPr>
          <a:xfrm>
            <a:off x="638175" y="1912975"/>
            <a:ext cx="7972425"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 altLang="zh-CN" sz="2800" b="1" dirty="0">
                <a:solidFill>
                  <a:srgbClr val="036EB7"/>
                </a:solidFill>
                <a:latin typeface="Helvetica" pitchFamily="2" charset="0"/>
                <a:cs typeface="Arial Hebrew" pitchFamily="2" charset="-79"/>
              </a:rPr>
              <a:t>Can we design ISP-based DDoS defense that</a:t>
            </a:r>
            <a:r>
              <a:rPr lang="zh-CN" altLang="en-US" sz="2800" b="1" dirty="0">
                <a:solidFill>
                  <a:srgbClr val="036EB7"/>
                </a:solidFill>
                <a:latin typeface="Helvetica" pitchFamily="2" charset="0"/>
                <a:cs typeface="Arial Hebrew" pitchFamily="2" charset="-79"/>
              </a:rPr>
              <a:t> </a:t>
            </a:r>
            <a:r>
              <a:rPr lang="en-US" altLang="zh-CN" sz="2800" b="1" dirty="0">
                <a:solidFill>
                  <a:srgbClr val="036EB7"/>
                </a:solidFill>
                <a:latin typeface="Helvetica" pitchFamily="2" charset="0"/>
                <a:cs typeface="Arial Hebrew" pitchFamily="2" charset="-79"/>
              </a:rPr>
              <a:t>fully leverages</a:t>
            </a:r>
            <a:r>
              <a:rPr lang="en" altLang="zh-CN" sz="2800" b="1" dirty="0">
                <a:solidFill>
                  <a:srgbClr val="036EB7"/>
                </a:solidFill>
                <a:latin typeface="Helvetica" pitchFamily="2" charset="0"/>
                <a:cs typeface="Arial Hebrew" pitchFamily="2" charset="-79"/>
              </a:rPr>
              <a:t> programmable switches?</a:t>
            </a:r>
            <a:endParaRPr lang="en" sz="2800" b="1" dirty="0">
              <a:solidFill>
                <a:srgbClr val="036EB7"/>
              </a:solidFill>
              <a:latin typeface="Helvetica" pitchFamily="2" charset="0"/>
              <a:cs typeface="Arial Hebrew" pitchFamily="2" charset="-79"/>
            </a:endParaRPr>
          </a:p>
        </p:txBody>
      </p:sp>
    </p:spTree>
    <p:extLst>
      <p:ext uri="{BB962C8B-B14F-4D97-AF65-F5344CB8AC3E}">
        <p14:creationId xmlns:p14="http://schemas.microsoft.com/office/powerpoint/2010/main" val="4373197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7B499-C05C-134F-8E06-742A34E844F5}"/>
              </a:ext>
            </a:extLst>
          </p:cNvPr>
          <p:cNvSpPr>
            <a:spLocks noGrp="1"/>
          </p:cNvSpPr>
          <p:nvPr>
            <p:ph type="sldNum" sz="quarter" idx="4"/>
          </p:nvPr>
        </p:nvSpPr>
        <p:spPr/>
        <p:txBody>
          <a:bodyPr/>
          <a:lstStyle/>
          <a:p>
            <a:fld id="{BFF01206-8078-D04A-AD89-87956AD8AB46}" type="slidenum">
              <a:rPr lang="en-US" smtClean="0"/>
              <a:pPr/>
              <a:t>9</a:t>
            </a:fld>
            <a:endParaRPr lang="en-US" dirty="0"/>
          </a:p>
        </p:txBody>
      </p:sp>
      <p:pic>
        <p:nvPicPr>
          <p:cNvPr id="33" name="图片 4">
            <a:extLst>
              <a:ext uri="{FF2B5EF4-FFF2-40B4-BE49-F238E27FC236}">
                <a16:creationId xmlns:a16="http://schemas.microsoft.com/office/drawing/2014/main" id="{5F43F5F2-C375-B64D-91CF-A11B92E09FD7}"/>
              </a:ext>
            </a:extLst>
          </p:cNvPr>
          <p:cNvPicPr>
            <a:picLocks noChangeAspect="1"/>
          </p:cNvPicPr>
          <p:nvPr/>
        </p:nvPicPr>
        <p:blipFill>
          <a:blip r:embed="rId3"/>
          <a:stretch>
            <a:fillRect/>
          </a:stretch>
        </p:blipFill>
        <p:spPr>
          <a:xfrm>
            <a:off x="0" y="100066"/>
            <a:ext cx="1163549" cy="454193"/>
          </a:xfrm>
          <a:prstGeom prst="rect">
            <a:avLst/>
          </a:prstGeom>
        </p:spPr>
      </p:pic>
      <p:sp>
        <p:nvSpPr>
          <p:cNvPr id="34" name="Google Shape;93;p14">
            <a:extLst>
              <a:ext uri="{FF2B5EF4-FFF2-40B4-BE49-F238E27FC236}">
                <a16:creationId xmlns:a16="http://schemas.microsoft.com/office/drawing/2014/main" id="{773455D5-BC65-C241-9F6C-7E7DC3D0BCD7}"/>
              </a:ext>
            </a:extLst>
          </p:cNvPr>
          <p:cNvSpPr txBox="1">
            <a:spLocks/>
          </p:cNvSpPr>
          <p:nvPr/>
        </p:nvSpPr>
        <p:spPr>
          <a:xfrm>
            <a:off x="1101905" y="130890"/>
            <a:ext cx="7922826" cy="454194"/>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err="1">
                <a:solidFill>
                  <a:srgbClr val="036EB7"/>
                </a:solidFill>
                <a:latin typeface="Helvetica" pitchFamily="2" charset="0"/>
                <a:cs typeface="Arial Hebrew" pitchFamily="2" charset="-79"/>
              </a:rPr>
              <a:t>Jaqen</a:t>
            </a:r>
            <a:r>
              <a:rPr lang="en-US" sz="2400" b="1" dirty="0">
                <a:solidFill>
                  <a:srgbClr val="036EB7"/>
                </a:solidFill>
                <a:latin typeface="Helvetica" pitchFamily="2" charset="0"/>
                <a:cs typeface="Arial Hebrew" pitchFamily="2" charset="-79"/>
              </a:rPr>
              <a:t>: Switch-Native DDoS Defense for ISP</a:t>
            </a:r>
            <a:endParaRPr lang="en" sz="2400" b="1" dirty="0">
              <a:solidFill>
                <a:srgbClr val="036EB7"/>
              </a:solidFill>
              <a:latin typeface="Helvetica" pitchFamily="2" charset="0"/>
              <a:cs typeface="Arial Hebrew" pitchFamily="2" charset="-79"/>
            </a:endParaRPr>
          </a:p>
        </p:txBody>
      </p:sp>
      <p:grpSp>
        <p:nvGrpSpPr>
          <p:cNvPr id="3" name="Group 2">
            <a:extLst>
              <a:ext uri="{FF2B5EF4-FFF2-40B4-BE49-F238E27FC236}">
                <a16:creationId xmlns:a16="http://schemas.microsoft.com/office/drawing/2014/main" id="{FBEB9BD2-4479-834B-AE5D-DFEF291EB055}"/>
              </a:ext>
            </a:extLst>
          </p:cNvPr>
          <p:cNvGrpSpPr/>
          <p:nvPr/>
        </p:nvGrpSpPr>
        <p:grpSpPr>
          <a:xfrm>
            <a:off x="2821896" y="1218283"/>
            <a:ext cx="3413938" cy="1900217"/>
            <a:chOff x="2470027" y="1218282"/>
            <a:chExt cx="4528969" cy="2409713"/>
          </a:xfrm>
        </p:grpSpPr>
        <p:sp>
          <p:nvSpPr>
            <p:cNvPr id="6" name="Cloud 5">
              <a:extLst>
                <a:ext uri="{FF2B5EF4-FFF2-40B4-BE49-F238E27FC236}">
                  <a16:creationId xmlns:a16="http://schemas.microsoft.com/office/drawing/2014/main" id="{3B25B297-0847-8549-A11A-DF8114E76791}"/>
                </a:ext>
              </a:extLst>
            </p:cNvPr>
            <p:cNvSpPr/>
            <p:nvPr/>
          </p:nvSpPr>
          <p:spPr>
            <a:xfrm>
              <a:off x="2470027" y="1218282"/>
              <a:ext cx="4528969" cy="2409713"/>
            </a:xfrm>
            <a:prstGeom prst="cloud">
              <a:avLst/>
            </a:prstGeom>
            <a:ln w="254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4DF0A888-6B75-B946-AA74-3C412A0C6912}"/>
                </a:ext>
              </a:extLst>
            </p:cNvPr>
            <p:cNvCxnSpPr>
              <a:cxnSpLocks/>
              <a:stCxn id="15" idx="0"/>
              <a:endCxn id="10" idx="1"/>
            </p:cNvCxnSpPr>
            <p:nvPr/>
          </p:nvCxnSpPr>
          <p:spPr bwMode="auto">
            <a:xfrm flipV="1">
              <a:off x="2913470" y="1686941"/>
              <a:ext cx="889689" cy="56141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ACF9E08D-7326-2A4F-A072-176A2EDE9EC0}"/>
                </a:ext>
              </a:extLst>
            </p:cNvPr>
            <p:cNvCxnSpPr>
              <a:cxnSpLocks/>
              <a:stCxn id="14" idx="3"/>
              <a:endCxn id="13" idx="2"/>
            </p:cNvCxnSpPr>
            <p:nvPr/>
          </p:nvCxnSpPr>
          <p:spPr bwMode="auto">
            <a:xfrm flipV="1">
              <a:off x="5787730" y="2639527"/>
              <a:ext cx="684150" cy="4613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0F1FD63-43BE-1846-BCA2-28523CABDC8B}"/>
                </a:ext>
              </a:extLst>
            </p:cNvPr>
            <p:cNvCxnSpPr>
              <a:cxnSpLocks/>
              <a:stCxn id="10" idx="3"/>
              <a:endCxn id="12" idx="1"/>
            </p:cNvCxnSpPr>
            <p:nvPr/>
          </p:nvCxnSpPr>
          <p:spPr bwMode="auto">
            <a:xfrm flipV="1">
              <a:off x="4253785" y="1678442"/>
              <a:ext cx="1218665" cy="849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0" name="Picture 3">
              <a:extLst>
                <a:ext uri="{FF2B5EF4-FFF2-40B4-BE49-F238E27FC236}">
                  <a16:creationId xmlns:a16="http://schemas.microsoft.com/office/drawing/2014/main" id="{7174B0AF-8531-3944-B017-BD4D90358DD7}"/>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803159" y="1507095"/>
              <a:ext cx="450626" cy="359691"/>
            </a:xfrm>
            <a:prstGeom prst="rect">
              <a:avLst/>
            </a:prstGeom>
            <a:noFill/>
            <a:ln w="12700">
              <a:noFill/>
              <a:miter lim="800000"/>
              <a:headEnd/>
              <a:tailEnd/>
            </a:ln>
            <a:effectLst/>
          </p:spPr>
        </p:pic>
        <p:cxnSp>
          <p:nvCxnSpPr>
            <p:cNvPr id="11" name="Straight Connector 10">
              <a:extLst>
                <a:ext uri="{FF2B5EF4-FFF2-40B4-BE49-F238E27FC236}">
                  <a16:creationId xmlns:a16="http://schemas.microsoft.com/office/drawing/2014/main" id="{AAC26E77-9131-7249-A3EE-41E8BF29FA71}"/>
                </a:ext>
              </a:extLst>
            </p:cNvPr>
            <p:cNvCxnSpPr>
              <a:cxnSpLocks/>
              <a:stCxn id="13" idx="0"/>
              <a:endCxn id="12" idx="3"/>
            </p:cNvCxnSpPr>
            <p:nvPr/>
          </p:nvCxnSpPr>
          <p:spPr bwMode="auto">
            <a:xfrm flipH="1" flipV="1">
              <a:off x="5923076" y="1678442"/>
              <a:ext cx="548804" cy="60139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2" name="Picture 3">
              <a:extLst>
                <a:ext uri="{FF2B5EF4-FFF2-40B4-BE49-F238E27FC236}">
                  <a16:creationId xmlns:a16="http://schemas.microsoft.com/office/drawing/2014/main" id="{2BCDAE1F-E742-D94C-B05E-0822BA8BECD5}"/>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5472450" y="1498596"/>
              <a:ext cx="450626" cy="359691"/>
            </a:xfrm>
            <a:prstGeom prst="rect">
              <a:avLst/>
            </a:prstGeom>
            <a:noFill/>
            <a:ln w="12700">
              <a:noFill/>
              <a:miter lim="800000"/>
              <a:headEnd/>
              <a:tailEnd/>
            </a:ln>
            <a:effectLst/>
          </p:spPr>
        </p:pic>
        <p:pic>
          <p:nvPicPr>
            <p:cNvPr id="13" name="Picture 3">
              <a:extLst>
                <a:ext uri="{FF2B5EF4-FFF2-40B4-BE49-F238E27FC236}">
                  <a16:creationId xmlns:a16="http://schemas.microsoft.com/office/drawing/2014/main" id="{91228766-5D54-F748-84A5-46297F6B8E56}"/>
                </a:ext>
              </a:extLst>
            </p:cNvPr>
            <p:cNvPicPr>
              <a:picLocks noChangeArrowheads="1"/>
            </p:cNvPicPr>
            <p:nvPr/>
          </p:nvPicPr>
          <p:blipFill>
            <a:blip r:embed="rId4"/>
            <a:srcRect/>
            <a:stretch>
              <a:fillRect/>
            </a:stretch>
          </p:blipFill>
          <p:spPr bwMode="auto">
            <a:xfrm>
              <a:off x="6246567" y="2279836"/>
              <a:ext cx="450626" cy="359691"/>
            </a:xfrm>
            <a:prstGeom prst="rect">
              <a:avLst/>
            </a:prstGeom>
            <a:noFill/>
            <a:ln w="12700">
              <a:noFill/>
              <a:miter lim="800000"/>
              <a:headEnd/>
              <a:tailEnd/>
            </a:ln>
            <a:effectLst/>
          </p:spPr>
        </p:pic>
        <p:pic>
          <p:nvPicPr>
            <p:cNvPr id="14" name="Picture 3">
              <a:extLst>
                <a:ext uri="{FF2B5EF4-FFF2-40B4-BE49-F238E27FC236}">
                  <a16:creationId xmlns:a16="http://schemas.microsoft.com/office/drawing/2014/main" id="{366CEC5E-CC5A-E042-A285-55AA876D7BC5}"/>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5337104" y="2921058"/>
              <a:ext cx="450626" cy="359691"/>
            </a:xfrm>
            <a:prstGeom prst="rect">
              <a:avLst/>
            </a:prstGeom>
            <a:noFill/>
            <a:ln w="12700">
              <a:noFill/>
              <a:miter lim="800000"/>
              <a:headEnd/>
              <a:tailEnd/>
            </a:ln>
            <a:effectLst/>
          </p:spPr>
        </p:pic>
        <p:pic>
          <p:nvPicPr>
            <p:cNvPr id="15" name="Picture 3">
              <a:extLst>
                <a:ext uri="{FF2B5EF4-FFF2-40B4-BE49-F238E27FC236}">
                  <a16:creationId xmlns:a16="http://schemas.microsoft.com/office/drawing/2014/main" id="{24B1400A-C067-5140-83E3-4D25C31DDD30}"/>
                </a:ext>
              </a:extLst>
            </p:cNvPr>
            <p:cNvPicPr>
              <a:picLocks noChangeArrowheads="1"/>
            </p:cNvPicPr>
            <p:nvPr/>
          </p:nvPicPr>
          <p:blipFill>
            <a:blip r:embed="rId4">
              <a:grayscl/>
            </a:blip>
            <a:srcRect/>
            <a:stretch>
              <a:fillRect/>
            </a:stretch>
          </p:blipFill>
          <p:spPr bwMode="auto">
            <a:xfrm>
              <a:off x="2688157" y="2248352"/>
              <a:ext cx="450626" cy="359691"/>
            </a:xfrm>
            <a:prstGeom prst="rect">
              <a:avLst/>
            </a:prstGeom>
            <a:noFill/>
            <a:ln w="12700">
              <a:noFill/>
              <a:miter lim="800000"/>
              <a:headEnd/>
              <a:tailEnd/>
            </a:ln>
            <a:effectLst/>
          </p:spPr>
        </p:pic>
        <p:pic>
          <p:nvPicPr>
            <p:cNvPr id="16" name="Picture 3">
              <a:extLst>
                <a:ext uri="{FF2B5EF4-FFF2-40B4-BE49-F238E27FC236}">
                  <a16:creationId xmlns:a16="http://schemas.microsoft.com/office/drawing/2014/main" id="{B7977FEF-DAF4-4D45-8019-1F13AED48E56}"/>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824995" y="2940474"/>
              <a:ext cx="450626" cy="359691"/>
            </a:xfrm>
            <a:prstGeom prst="rect">
              <a:avLst/>
            </a:prstGeom>
            <a:noFill/>
            <a:ln w="12700">
              <a:noFill/>
              <a:miter lim="800000"/>
              <a:headEnd/>
              <a:tailEnd/>
            </a:ln>
            <a:effectLst/>
          </p:spPr>
        </p:pic>
        <p:cxnSp>
          <p:nvCxnSpPr>
            <p:cNvPr id="17" name="Straight Connector 16">
              <a:extLst>
                <a:ext uri="{FF2B5EF4-FFF2-40B4-BE49-F238E27FC236}">
                  <a16:creationId xmlns:a16="http://schemas.microsoft.com/office/drawing/2014/main" id="{ADB5F3F7-4E2D-F045-B2A5-7B5D0725E06D}"/>
                </a:ext>
              </a:extLst>
            </p:cNvPr>
            <p:cNvCxnSpPr>
              <a:cxnSpLocks/>
              <a:stCxn id="15" idx="2"/>
              <a:endCxn id="16" idx="1"/>
            </p:cNvCxnSpPr>
            <p:nvPr/>
          </p:nvCxnSpPr>
          <p:spPr bwMode="auto">
            <a:xfrm>
              <a:off x="2913470" y="2608043"/>
              <a:ext cx="911525" cy="512277"/>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61151D3-A9A3-5A49-BD81-BE5B08A56F7F}"/>
                </a:ext>
              </a:extLst>
            </p:cNvPr>
            <p:cNvCxnSpPr>
              <a:cxnSpLocks/>
              <a:stCxn id="14" idx="1"/>
              <a:endCxn id="16" idx="3"/>
            </p:cNvCxnSpPr>
            <p:nvPr/>
          </p:nvCxnSpPr>
          <p:spPr bwMode="auto">
            <a:xfrm flipH="1">
              <a:off x="4275621" y="3100904"/>
              <a:ext cx="1061483" cy="1941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19" name="Picture 3">
              <a:extLst>
                <a:ext uri="{FF2B5EF4-FFF2-40B4-BE49-F238E27FC236}">
                  <a16:creationId xmlns:a16="http://schemas.microsoft.com/office/drawing/2014/main" id="{804AB819-1741-FD42-A0F8-87290C0A5BB1}"/>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3937030" y="2289877"/>
              <a:ext cx="383482" cy="266524"/>
            </a:xfrm>
            <a:prstGeom prst="rect">
              <a:avLst/>
            </a:prstGeom>
            <a:noFill/>
            <a:ln w="12700">
              <a:noFill/>
              <a:miter lim="800000"/>
              <a:headEnd/>
              <a:tailEnd/>
            </a:ln>
            <a:effectLst/>
          </p:spPr>
        </p:pic>
        <p:pic>
          <p:nvPicPr>
            <p:cNvPr id="20" name="Picture 3">
              <a:extLst>
                <a:ext uri="{FF2B5EF4-FFF2-40B4-BE49-F238E27FC236}">
                  <a16:creationId xmlns:a16="http://schemas.microsoft.com/office/drawing/2014/main" id="{0F948589-18DE-EA41-95C8-9B61E54BBCAD}"/>
                </a:ext>
              </a:extLst>
            </p:cNvPr>
            <p:cNvPicPr>
              <a:picLocks noChangeArrowheads="1"/>
            </p:cNvPicPr>
            <p:nvPr/>
          </p:nvPicPr>
          <p:blipFill>
            <a:blip r:embed="rId4"/>
            <a:srcRect/>
            <a:stretch>
              <a:fillRect/>
            </a:stretch>
          </p:blipFill>
          <p:spPr bwMode="auto">
            <a:xfrm>
              <a:off x="4881150" y="1994136"/>
              <a:ext cx="383482" cy="266524"/>
            </a:xfrm>
            <a:prstGeom prst="rect">
              <a:avLst/>
            </a:prstGeom>
            <a:noFill/>
            <a:ln w="12700">
              <a:noFill/>
              <a:miter lim="800000"/>
              <a:headEnd/>
              <a:tailEnd/>
            </a:ln>
            <a:effectLst/>
          </p:spPr>
        </p:pic>
        <p:cxnSp>
          <p:nvCxnSpPr>
            <p:cNvPr id="21" name="Straight Connector 20">
              <a:extLst>
                <a:ext uri="{FF2B5EF4-FFF2-40B4-BE49-F238E27FC236}">
                  <a16:creationId xmlns:a16="http://schemas.microsoft.com/office/drawing/2014/main" id="{1C4A45C7-7DA0-D74A-85DC-E8085CF203BF}"/>
                </a:ext>
              </a:extLst>
            </p:cNvPr>
            <p:cNvCxnSpPr>
              <a:cxnSpLocks/>
              <a:stCxn id="15" idx="3"/>
              <a:endCxn id="19" idx="1"/>
            </p:cNvCxnSpPr>
            <p:nvPr/>
          </p:nvCxnSpPr>
          <p:spPr bwMode="auto">
            <a:xfrm flipV="1">
              <a:off x="3138783" y="2423139"/>
              <a:ext cx="798247" cy="505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D19C08D6-2DE5-B641-AADD-1ECF6153D2D1}"/>
                </a:ext>
              </a:extLst>
            </p:cNvPr>
            <p:cNvCxnSpPr>
              <a:cxnSpLocks/>
              <a:stCxn id="19" idx="3"/>
              <a:endCxn id="20" idx="1"/>
            </p:cNvCxnSpPr>
            <p:nvPr/>
          </p:nvCxnSpPr>
          <p:spPr bwMode="auto">
            <a:xfrm flipV="1">
              <a:off x="4320512" y="2127398"/>
              <a:ext cx="560638" cy="295741"/>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23" name="Picture 3">
              <a:extLst>
                <a:ext uri="{FF2B5EF4-FFF2-40B4-BE49-F238E27FC236}">
                  <a16:creationId xmlns:a16="http://schemas.microsoft.com/office/drawing/2014/main" id="{5B1B86FC-43F3-204B-BA68-B9E2B86FD6F6}"/>
                </a:ext>
              </a:extLst>
            </p:cNvPr>
            <p:cNvPicPr>
              <a:picLocks noChangeArrowheads="1"/>
            </p:cNvPicPr>
            <p:nvPr/>
          </p:nvPicPr>
          <p:blipFill>
            <a:blip r:embed="rId4">
              <a:duotone>
                <a:prstClr val="black"/>
                <a:schemeClr val="accent2">
                  <a:tint val="45000"/>
                  <a:satMod val="400000"/>
                </a:schemeClr>
              </a:duotone>
            </a:blip>
            <a:srcRect/>
            <a:stretch>
              <a:fillRect/>
            </a:stretch>
          </p:blipFill>
          <p:spPr bwMode="auto">
            <a:xfrm>
              <a:off x="4881150" y="2526856"/>
              <a:ext cx="383482" cy="266524"/>
            </a:xfrm>
            <a:prstGeom prst="rect">
              <a:avLst/>
            </a:prstGeom>
            <a:noFill/>
            <a:ln w="12700">
              <a:noFill/>
              <a:miter lim="800000"/>
              <a:headEnd/>
              <a:tailEnd/>
            </a:ln>
            <a:effectLst/>
          </p:spPr>
        </p:pic>
        <p:cxnSp>
          <p:nvCxnSpPr>
            <p:cNvPr id="24" name="Straight Connector 23">
              <a:extLst>
                <a:ext uri="{FF2B5EF4-FFF2-40B4-BE49-F238E27FC236}">
                  <a16:creationId xmlns:a16="http://schemas.microsoft.com/office/drawing/2014/main" id="{A8C36AA4-9F7C-9E43-8990-5ED64802683A}"/>
                </a:ext>
              </a:extLst>
            </p:cNvPr>
            <p:cNvCxnSpPr>
              <a:cxnSpLocks/>
              <a:stCxn id="19" idx="3"/>
              <a:endCxn id="23" idx="1"/>
            </p:cNvCxnSpPr>
            <p:nvPr/>
          </p:nvCxnSpPr>
          <p:spPr bwMode="auto">
            <a:xfrm>
              <a:off x="4320512" y="2423139"/>
              <a:ext cx="560638" cy="236979"/>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17AB4FE0-56A8-4147-80E5-A5D05C47B0CA}"/>
                </a:ext>
              </a:extLst>
            </p:cNvPr>
            <p:cNvCxnSpPr>
              <a:cxnSpLocks/>
              <a:stCxn id="20" idx="3"/>
              <a:endCxn id="13" idx="1"/>
            </p:cNvCxnSpPr>
            <p:nvPr/>
          </p:nvCxnSpPr>
          <p:spPr bwMode="auto">
            <a:xfrm>
              <a:off x="5264632" y="2127398"/>
              <a:ext cx="981935" cy="332284"/>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ADE6CB9C-B52D-194E-9430-42369E725C29}"/>
                </a:ext>
              </a:extLst>
            </p:cNvPr>
            <p:cNvCxnSpPr>
              <a:cxnSpLocks/>
            </p:cNvCxnSpPr>
            <p:nvPr/>
          </p:nvCxnSpPr>
          <p:spPr bwMode="auto">
            <a:xfrm flipV="1">
              <a:off x="5264632" y="2459682"/>
              <a:ext cx="981935" cy="179846"/>
            </a:xfrm>
            <a:prstGeom prst="line">
              <a:avLst/>
            </a:prstGeom>
            <a:ln w="317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cxnSp>
        <p:nvCxnSpPr>
          <p:cNvPr id="39" name="直线连接符 9">
            <a:extLst>
              <a:ext uri="{FF2B5EF4-FFF2-40B4-BE49-F238E27FC236}">
                <a16:creationId xmlns:a16="http://schemas.microsoft.com/office/drawing/2014/main" id="{E7EA40A8-6E9D-D04B-98C5-58F9CD8DC7DE}"/>
              </a:ext>
            </a:extLst>
          </p:cNvPr>
          <p:cNvCxnSpPr>
            <a:cxnSpLocks/>
          </p:cNvCxnSpPr>
          <p:nvPr/>
        </p:nvCxnSpPr>
        <p:spPr>
          <a:xfrm>
            <a:off x="1338389" y="2150456"/>
            <a:ext cx="1191389" cy="0"/>
          </a:xfrm>
          <a:prstGeom prst="line">
            <a:avLst/>
          </a:prstGeom>
          <a:ln w="101600">
            <a:solidFill>
              <a:srgbClr val="F15A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Google Shape;93;p14">
            <a:extLst>
              <a:ext uri="{FF2B5EF4-FFF2-40B4-BE49-F238E27FC236}">
                <a16:creationId xmlns:a16="http://schemas.microsoft.com/office/drawing/2014/main" id="{5EDBF77D-9514-624B-AAEB-3CE315E68A70}"/>
              </a:ext>
            </a:extLst>
          </p:cNvPr>
          <p:cNvSpPr txBox="1">
            <a:spLocks/>
          </p:cNvSpPr>
          <p:nvPr/>
        </p:nvSpPr>
        <p:spPr>
          <a:xfrm>
            <a:off x="1483564" y="1737088"/>
            <a:ext cx="805415" cy="479126"/>
          </a:xfrm>
          <a:prstGeom prst="rect">
            <a:avLst/>
          </a:prstGeom>
        </p:spPr>
        <p:txBody>
          <a:bodyPr spcFirstLastPara="1" vert="horz" wrap="square" lIns="68569" tIns="68569" rIns="68569" bIns="68569"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75" b="1" dirty="0">
                <a:solidFill>
                  <a:srgbClr val="F15A24"/>
                </a:solidFill>
                <a:latin typeface="Helvetica" pitchFamily="2" charset="0"/>
                <a:ea typeface="Helvetica" charset="0"/>
                <a:cs typeface="Arial" panose="020B0604020202020204" pitchFamily="34" charset="0"/>
              </a:rPr>
              <a:t>DDoS</a:t>
            </a:r>
          </a:p>
        </p:txBody>
      </p:sp>
      <p:pic>
        <p:nvPicPr>
          <p:cNvPr id="41" name="图片 15">
            <a:extLst>
              <a:ext uri="{FF2B5EF4-FFF2-40B4-BE49-F238E27FC236}">
                <a16:creationId xmlns:a16="http://schemas.microsoft.com/office/drawing/2014/main" id="{F5544E83-E5D2-C44E-98E1-B7450DEBCEB8}"/>
              </a:ext>
            </a:extLst>
          </p:cNvPr>
          <p:cNvPicPr>
            <a:picLocks noChangeAspect="1"/>
          </p:cNvPicPr>
          <p:nvPr/>
        </p:nvPicPr>
        <p:blipFill>
          <a:blip r:embed="rId5"/>
          <a:stretch>
            <a:fillRect/>
          </a:stretch>
        </p:blipFill>
        <p:spPr>
          <a:xfrm>
            <a:off x="339460" y="1729790"/>
            <a:ext cx="917325" cy="797066"/>
          </a:xfrm>
          <a:prstGeom prst="rect">
            <a:avLst/>
          </a:prstGeom>
        </p:spPr>
      </p:pic>
      <p:pic>
        <p:nvPicPr>
          <p:cNvPr id="42" name="Picture 41">
            <a:extLst>
              <a:ext uri="{FF2B5EF4-FFF2-40B4-BE49-F238E27FC236}">
                <a16:creationId xmlns:a16="http://schemas.microsoft.com/office/drawing/2014/main" id="{A79A6B68-C527-5947-9AD3-6C34BA24C2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5578" y="1701661"/>
            <a:ext cx="657724" cy="657724"/>
          </a:xfrm>
          <a:prstGeom prst="rect">
            <a:avLst/>
          </a:prstGeom>
        </p:spPr>
      </p:pic>
      <p:pic>
        <p:nvPicPr>
          <p:cNvPr id="43" name="Picture 42">
            <a:extLst>
              <a:ext uri="{FF2B5EF4-FFF2-40B4-BE49-F238E27FC236}">
                <a16:creationId xmlns:a16="http://schemas.microsoft.com/office/drawing/2014/main" id="{67AEE958-04B8-BB4A-8696-FCB979D89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467" y="1751957"/>
            <a:ext cx="657724" cy="657724"/>
          </a:xfrm>
          <a:prstGeom prst="rect">
            <a:avLst/>
          </a:prstGeom>
        </p:spPr>
      </p:pic>
      <p:pic>
        <p:nvPicPr>
          <p:cNvPr id="44" name="Picture 43">
            <a:extLst>
              <a:ext uri="{FF2B5EF4-FFF2-40B4-BE49-F238E27FC236}">
                <a16:creationId xmlns:a16="http://schemas.microsoft.com/office/drawing/2014/main" id="{D8260AA2-EDD8-8749-9F82-49F8D409B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436" y="1786860"/>
            <a:ext cx="657724" cy="657724"/>
          </a:xfrm>
          <a:prstGeom prst="rect">
            <a:avLst/>
          </a:prstGeom>
        </p:spPr>
      </p:pic>
      <p:sp>
        <p:nvSpPr>
          <p:cNvPr id="37" name="Rectangle 36">
            <a:extLst>
              <a:ext uri="{FF2B5EF4-FFF2-40B4-BE49-F238E27FC236}">
                <a16:creationId xmlns:a16="http://schemas.microsoft.com/office/drawing/2014/main" id="{43279958-7478-9347-93EE-DE68F6EE1395}"/>
              </a:ext>
            </a:extLst>
          </p:cNvPr>
          <p:cNvSpPr/>
          <p:nvPr/>
        </p:nvSpPr>
        <p:spPr>
          <a:xfrm>
            <a:off x="7640848" y="2526974"/>
            <a:ext cx="1119118" cy="338554"/>
          </a:xfrm>
          <a:prstGeom prst="rect">
            <a:avLst/>
          </a:prstGeom>
        </p:spPr>
        <p:txBody>
          <a:bodyPr wrap="square">
            <a:spAutoFit/>
          </a:bodyPr>
          <a:lstStyle/>
          <a:p>
            <a:r>
              <a:rPr lang="en-US" sz="1600" dirty="0">
                <a:latin typeface="Helvetica" pitchFamily="2" charset="0"/>
              </a:rPr>
              <a:t>Victims</a:t>
            </a:r>
          </a:p>
        </p:txBody>
      </p:sp>
      <p:cxnSp>
        <p:nvCxnSpPr>
          <p:cNvPr id="38" name="直线连接符 9">
            <a:extLst>
              <a:ext uri="{FF2B5EF4-FFF2-40B4-BE49-F238E27FC236}">
                <a16:creationId xmlns:a16="http://schemas.microsoft.com/office/drawing/2014/main" id="{ADEAB454-7819-D840-A7EB-A73AFB87B0BA}"/>
              </a:ext>
            </a:extLst>
          </p:cNvPr>
          <p:cNvCxnSpPr>
            <a:cxnSpLocks/>
          </p:cNvCxnSpPr>
          <p:nvPr/>
        </p:nvCxnSpPr>
        <p:spPr>
          <a:xfrm>
            <a:off x="6457950" y="2115722"/>
            <a:ext cx="904852" cy="0"/>
          </a:xfrm>
          <a:prstGeom prst="line">
            <a:avLst/>
          </a:prstGeom>
          <a:ln w="1016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9E080A6-EAB8-3C45-8F2C-AB650B62DAB8}"/>
              </a:ext>
            </a:extLst>
          </p:cNvPr>
          <p:cNvSpPr txBox="1"/>
          <p:nvPr/>
        </p:nvSpPr>
        <p:spPr>
          <a:xfrm>
            <a:off x="1163549" y="3721414"/>
            <a:ext cx="6815858" cy="923330"/>
          </a:xfrm>
          <a:prstGeom prst="rect">
            <a:avLst/>
          </a:prstGeom>
          <a:ln w="57150">
            <a:solidFill>
              <a:srgbClr val="02C6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l">
              <a:buFont typeface="Arial" panose="020B0604020202020204" pitchFamily="34" charset="0"/>
              <a:buChar char="•"/>
            </a:pPr>
            <a:r>
              <a:rPr lang="en-US" sz="1800" dirty="0">
                <a:latin typeface="Helvetica" pitchFamily="2" charset="0"/>
              </a:rPr>
              <a:t>Detection + Mitigation integrated “switch-native” solution.</a:t>
            </a:r>
          </a:p>
          <a:p>
            <a:pPr marL="285750" indent="-285750" algn="l">
              <a:buFont typeface="Arial" panose="020B0604020202020204" pitchFamily="34" charset="0"/>
              <a:buChar char="•"/>
            </a:pPr>
            <a:endParaRPr lang="en-US" sz="1800" dirty="0">
              <a:latin typeface="Helvetica" pitchFamily="2" charset="0"/>
            </a:endParaRPr>
          </a:p>
          <a:p>
            <a:pPr marL="285750" indent="-285750" algn="l">
              <a:buFont typeface="Arial" panose="020B0604020202020204" pitchFamily="34" charset="0"/>
              <a:buChar char="•"/>
            </a:pPr>
            <a:r>
              <a:rPr lang="en-US" sz="1800" dirty="0">
                <a:latin typeface="Helvetica" pitchFamily="2" charset="0"/>
              </a:rPr>
              <a:t>Designed for ISP networks where there are a LOT of switches.</a:t>
            </a:r>
          </a:p>
        </p:txBody>
      </p:sp>
      <p:sp>
        <p:nvSpPr>
          <p:cNvPr id="4" name="Rectangle 3">
            <a:extLst>
              <a:ext uri="{FF2B5EF4-FFF2-40B4-BE49-F238E27FC236}">
                <a16:creationId xmlns:a16="http://schemas.microsoft.com/office/drawing/2014/main" id="{EF66C847-4729-554F-9073-D272D343CEC1}"/>
              </a:ext>
            </a:extLst>
          </p:cNvPr>
          <p:cNvSpPr/>
          <p:nvPr/>
        </p:nvSpPr>
        <p:spPr>
          <a:xfrm>
            <a:off x="2927304" y="817213"/>
            <a:ext cx="3203121" cy="400110"/>
          </a:xfrm>
          <a:prstGeom prst="rect">
            <a:avLst/>
          </a:prstGeom>
        </p:spPr>
        <p:txBody>
          <a:bodyPr wrap="none">
            <a:spAutoFit/>
          </a:bodyPr>
          <a:lstStyle/>
          <a:p>
            <a:r>
              <a:rPr lang="en" altLang="zh-CN" sz="2000" i="1" dirty="0">
                <a:solidFill>
                  <a:schemeClr val="tx1"/>
                </a:solidFill>
                <a:latin typeface="Helvetica" pitchFamily="2" charset="0"/>
                <a:cs typeface="Arial Hebrew" pitchFamily="2" charset="-79"/>
              </a:rPr>
              <a:t>ISP</a:t>
            </a:r>
            <a:r>
              <a:rPr lang="zh-CN" altLang="en-US" sz="2000" i="1" dirty="0">
                <a:solidFill>
                  <a:schemeClr val="tx1"/>
                </a:solidFill>
                <a:latin typeface="Helvetica" pitchFamily="2" charset="0"/>
                <a:cs typeface="Arial Hebrew" pitchFamily="2" charset="-79"/>
              </a:rPr>
              <a:t> </a:t>
            </a:r>
            <a:r>
              <a:rPr lang="en-US" altLang="zh-CN" sz="2000" i="1" dirty="0">
                <a:solidFill>
                  <a:schemeClr val="tx1"/>
                </a:solidFill>
                <a:latin typeface="Helvetica" pitchFamily="2" charset="0"/>
                <a:cs typeface="Arial Hebrew" pitchFamily="2" charset="-79"/>
              </a:rPr>
              <a:t>network as a defender</a:t>
            </a:r>
            <a:endParaRPr lang="en-US" sz="2000" i="1" dirty="0"/>
          </a:p>
        </p:txBody>
      </p:sp>
    </p:spTree>
    <p:extLst>
      <p:ext uri="{BB962C8B-B14F-4D97-AF65-F5344CB8AC3E}">
        <p14:creationId xmlns:p14="http://schemas.microsoft.com/office/powerpoint/2010/main" val="424607120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Custom 1">
      <a:dk1>
        <a:srgbClr val="000000"/>
      </a:dk1>
      <a:lt1>
        <a:srgbClr val="FFFFFF"/>
      </a:lt1>
      <a:dk2>
        <a:srgbClr val="53585F"/>
      </a:dk2>
      <a:lt2>
        <a:srgbClr val="DCDEE0"/>
      </a:lt2>
      <a:accent1>
        <a:srgbClr val="AE2035"/>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35B3688-1999-E24C-808C-0312C3D373CD}">
  <we:reference id="wa104178141" version="3.10.0.197" store="en-US" storeType="OMEX"/>
  <we:alternateReferences>
    <we:reference id="wa104178141" version="3.10.0.197"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EP3 Template</Template>
  <TotalTime>62609</TotalTime>
  <Words>1537</Words>
  <Application>Microsoft Macintosh PowerPoint</Application>
  <PresentationFormat>On-screen Show (16:9)</PresentationFormat>
  <Paragraphs>229</Paragraphs>
  <Slides>18</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Helvetica</vt:lpstr>
      <vt:lpstr>Helvetica Light</vt:lpstr>
      <vt:lpstr>Helvetica Neue</vt:lpstr>
      <vt:lpstr>Raleway</vt:lpstr>
      <vt:lpstr>Raleway Medium</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NitroSketch: Robust and General Sketch-based Monitoring in Software Switches</dc:title>
  <cp:lastModifiedBy>Alan Liu</cp:lastModifiedBy>
  <cp:revision>2661</cp:revision>
  <dcterms:modified xsi:type="dcterms:W3CDTF">2021-07-26T09:06:02Z</dcterms:modified>
</cp:coreProperties>
</file>